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73" r:id="rId4"/>
    <p:sldId id="274" r:id="rId5"/>
    <p:sldId id="275" r:id="rId6"/>
    <p:sldId id="258" r:id="rId7"/>
    <p:sldId id="263" r:id="rId8"/>
    <p:sldId id="259" r:id="rId9"/>
    <p:sldId id="260" r:id="rId10"/>
    <p:sldId id="261" r:id="rId11"/>
    <p:sldId id="262" r:id="rId12"/>
    <p:sldId id="265" r:id="rId13"/>
    <p:sldId id="264" r:id="rId14"/>
    <p:sldId id="266" r:id="rId15"/>
    <p:sldId id="267" r:id="rId16"/>
    <p:sldId id="268" r:id="rId17"/>
    <p:sldId id="269" r:id="rId18"/>
    <p:sldId id="277" r:id="rId19"/>
    <p:sldId id="276"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96"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3CE7E01-EFA5-48DE-B12E-93968DF8F683}" type="datetimeFigureOut">
              <a:rPr lang="en-US" smtClean="0"/>
              <a:t>6/12/2021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2100804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3CE7E01-EFA5-48DE-B12E-93968DF8F683}" type="datetimeFigureOut">
              <a:rPr lang="en-US" smtClean="0"/>
              <a:t>6/12/2021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40747891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3CE7E01-EFA5-48DE-B12E-93968DF8F683}" type="datetimeFigureOut">
              <a:rPr lang="en-US" smtClean="0"/>
              <a:t>6/12/2021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8357091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B3CE7E01-EFA5-48DE-B12E-93968DF8F683}" type="datetimeFigureOut">
              <a:rPr lang="en-US" smtClean="0"/>
              <a:t>6/12/2021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58788-6193-46FD-BFFE-D61312C4ACDE}"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0237898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3CE7E01-EFA5-48DE-B12E-93968DF8F683}" type="datetimeFigureOut">
              <a:rPr lang="en-US" smtClean="0"/>
              <a:t>6/12/2021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33762336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3CE7E01-EFA5-48DE-B12E-93968DF8F683}" type="datetimeFigureOut">
              <a:rPr lang="en-US" smtClean="0"/>
              <a:t>6/12/2021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9822520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B3CE7E01-EFA5-48DE-B12E-93968DF8F683}" type="datetimeFigureOut">
              <a:rPr lang="en-US" smtClean="0"/>
              <a:t>6/12/2021</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30447191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CE7E01-EFA5-48DE-B12E-93968DF8F683}" type="datetimeFigureOut">
              <a:rPr lang="en-US" smtClean="0"/>
              <a:t>6/12/2021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257593315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CE7E01-EFA5-48DE-B12E-93968DF8F683}" type="datetimeFigureOut">
              <a:rPr lang="en-US" smtClean="0"/>
              <a:t>6/12/2021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41485948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3CE7E01-EFA5-48DE-B12E-93968DF8F683}" type="datetimeFigureOut">
              <a:rPr lang="en-US" smtClean="0"/>
              <a:t>6/12/2021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1804028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3CE7E01-EFA5-48DE-B12E-93968DF8F683}" type="datetimeFigureOut">
              <a:rPr lang="en-US" smtClean="0"/>
              <a:t>6/12/2021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19478489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3CE7E01-EFA5-48DE-B12E-93968DF8F683}" type="datetimeFigureOut">
              <a:rPr lang="en-US" smtClean="0"/>
              <a:t>6/12/2021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4166548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3CE7E01-EFA5-48DE-B12E-93968DF8F683}" type="datetimeFigureOut">
              <a:rPr lang="en-US" smtClean="0"/>
              <a:t>6/12/2021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1701008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B3CE7E01-EFA5-48DE-B12E-93968DF8F683}" type="datetimeFigureOut">
              <a:rPr lang="en-US" smtClean="0"/>
              <a:t>6/12/2021</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3830826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B3CE7E01-EFA5-48DE-B12E-93968DF8F683}" type="datetimeFigureOut">
              <a:rPr lang="en-US" smtClean="0"/>
              <a:t>6/12/2021</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1476237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B3CE7E01-EFA5-48DE-B12E-93968DF8F683}" type="datetimeFigureOut">
              <a:rPr lang="en-US" smtClean="0"/>
              <a:t>6/12/2021</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18764968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3CE7E01-EFA5-48DE-B12E-93968DF8F683}" type="datetimeFigureOut">
              <a:rPr lang="en-US" smtClean="0"/>
              <a:t>6/12/2021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3A58788-6193-46FD-BFFE-D61312C4ACDE}" type="slidenum">
              <a:rPr lang="en-US" smtClean="0"/>
              <a:t>‹#›</a:t>
            </a:fld>
            <a:endParaRPr lang="en-US"/>
          </a:p>
        </p:txBody>
      </p:sp>
    </p:spTree>
    <p:extLst>
      <p:ext uri="{BB962C8B-B14F-4D97-AF65-F5344CB8AC3E}">
        <p14:creationId xmlns:p14="http://schemas.microsoft.com/office/powerpoint/2010/main" val="35690401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B3CE7E01-EFA5-48DE-B12E-93968DF8F683}" type="datetimeFigureOut">
              <a:rPr lang="en-US" smtClean="0"/>
              <a:t>6/12/2021</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43A58788-6193-46FD-BFFE-D61312C4ACDE}" type="slidenum">
              <a:rPr lang="en-US" smtClean="0"/>
              <a:t>‹#›</a:t>
            </a:fld>
            <a:endParaRPr lang="en-US"/>
          </a:p>
        </p:txBody>
      </p:sp>
    </p:spTree>
    <p:extLst>
      <p:ext uri="{BB962C8B-B14F-4D97-AF65-F5344CB8AC3E}">
        <p14:creationId xmlns:p14="http://schemas.microsoft.com/office/powerpoint/2010/main" val="3356988061"/>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2000"/>
                <a:hueMod val="96000"/>
                <a:satMod val="128000"/>
                <a:lumMod val="114000"/>
              </a:schemeClr>
            </a:gs>
            <a:gs pos="100000">
              <a:schemeClr val="bg2">
                <a:shade val="62000"/>
                <a:hueMod val="100000"/>
                <a:satMod val="134000"/>
                <a:lumMod val="56000"/>
              </a:schemeClr>
            </a:gs>
          </a:gsLst>
          <a:path path="circle">
            <a:fillToRect l="45000" t="65000" r="125000" b="100000"/>
          </a:path>
        </a:gradFill>
        <a:effectLst/>
      </p:bgPr>
    </p:bg>
    <p:spTree>
      <p:nvGrpSpPr>
        <p:cNvPr id="1" name=""/>
        <p:cNvGrpSpPr/>
        <p:nvPr/>
      </p:nvGrpSpPr>
      <p:grpSpPr>
        <a:xfrm>
          <a:off x="0" y="0"/>
          <a:ext cx="0" cy="0"/>
          <a:chOff x="0" y="0"/>
          <a:chExt cx="0" cy="0"/>
        </a:xfrm>
      </p:grpSpPr>
      <p:sp>
        <p:nvSpPr>
          <p:cNvPr id="15" name="Rectangle 7">
            <a:extLst>
              <a:ext uri="{FF2B5EF4-FFF2-40B4-BE49-F238E27FC236}">
                <a16:creationId xmlns:a16="http://schemas.microsoft.com/office/drawing/2014/main" id="{DE27238C-8EAF-4098-86E6-7723B7DAE6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2"/>
          </a:solidFill>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6" name="Freeform 36">
            <a:extLst>
              <a:ext uri="{FF2B5EF4-FFF2-40B4-BE49-F238E27FC236}">
                <a16:creationId xmlns:a16="http://schemas.microsoft.com/office/drawing/2014/main" id="{992F97B1-1891-4FCC-9E5F-BA97EDB48F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351010" y="0"/>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2">
              <a:lumMod val="60000"/>
              <a:lumOff val="40000"/>
              <a:alpha val="20000"/>
            </a:schemeClr>
          </a:solidFill>
          <a:ln>
            <a:noFill/>
          </a:ln>
        </p:spPr>
        <p:txBody>
          <a:bodyPr rtlCol="0" anchor="ctr"/>
          <a:lstStyle/>
          <a:p>
            <a:pPr algn="ctr"/>
            <a:endParaRPr lang="en-US"/>
          </a:p>
        </p:txBody>
      </p:sp>
      <p:sp useBgFill="1">
        <p:nvSpPr>
          <p:cNvPr id="17" name="Freeform: Shape 11">
            <a:extLst>
              <a:ext uri="{FF2B5EF4-FFF2-40B4-BE49-F238E27FC236}">
                <a16:creationId xmlns:a16="http://schemas.microsoft.com/office/drawing/2014/main" id="{78C6C821-FEE1-4EB6-9590-C021440C77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9700459" cy="6858001"/>
          </a:xfrm>
          <a:custGeom>
            <a:avLst/>
            <a:gdLst>
              <a:gd name="connsiteX0" fmla="*/ 0 w 9700459"/>
              <a:gd name="connsiteY0" fmla="*/ 0 h 6858001"/>
              <a:gd name="connsiteX1" fmla="*/ 1323975 w 9700459"/>
              <a:gd name="connsiteY1" fmla="*/ 0 h 6858001"/>
              <a:gd name="connsiteX2" fmla="*/ 1517015 w 9700459"/>
              <a:gd name="connsiteY2" fmla="*/ 0 h 6858001"/>
              <a:gd name="connsiteX3" fmla="*/ 3241265 w 9700459"/>
              <a:gd name="connsiteY3" fmla="*/ 0 h 6858001"/>
              <a:gd name="connsiteX4" fmla="*/ 3241265 w 9700459"/>
              <a:gd name="connsiteY4" fmla="*/ 1 h 6858001"/>
              <a:gd name="connsiteX5" fmla="*/ 8355744 w 9700459"/>
              <a:gd name="connsiteY5" fmla="*/ 1 h 6858001"/>
              <a:gd name="connsiteX6" fmla="*/ 8355744 w 9700459"/>
              <a:gd name="connsiteY6" fmla="*/ 0 h 6858001"/>
              <a:gd name="connsiteX7" fmla="*/ 9699282 w 9700459"/>
              <a:gd name="connsiteY7" fmla="*/ 0 h 6858001"/>
              <a:gd name="connsiteX8" fmla="*/ 9674237 w 9700459"/>
              <a:gd name="connsiteY8" fmla="*/ 155677 h 6858001"/>
              <a:gd name="connsiteX9" fmla="*/ 9650368 w 9700459"/>
              <a:gd name="connsiteY9" fmla="*/ 310668 h 6858001"/>
              <a:gd name="connsiteX10" fmla="*/ 9627004 w 9700459"/>
              <a:gd name="connsiteY10" fmla="*/ 466344 h 6858001"/>
              <a:gd name="connsiteX11" fmla="*/ 9607001 w 9700459"/>
              <a:gd name="connsiteY11" fmla="*/ 622707 h 6858001"/>
              <a:gd name="connsiteX12" fmla="*/ 9586830 w 9700459"/>
              <a:gd name="connsiteY12" fmla="*/ 778383 h 6858001"/>
              <a:gd name="connsiteX13" fmla="*/ 9568004 w 9700459"/>
              <a:gd name="connsiteY13" fmla="*/ 934746 h 6858001"/>
              <a:gd name="connsiteX14" fmla="*/ 9551868 w 9700459"/>
              <a:gd name="connsiteY14" fmla="*/ 1089051 h 6858001"/>
              <a:gd name="connsiteX15" fmla="*/ 9536572 w 9700459"/>
              <a:gd name="connsiteY15" fmla="*/ 1245413 h 6858001"/>
              <a:gd name="connsiteX16" fmla="*/ 9522620 w 9700459"/>
              <a:gd name="connsiteY16" fmla="*/ 1401090 h 6858001"/>
              <a:gd name="connsiteX17" fmla="*/ 9510518 w 9700459"/>
              <a:gd name="connsiteY17" fmla="*/ 1554023 h 6858001"/>
              <a:gd name="connsiteX18" fmla="*/ 9498415 w 9700459"/>
              <a:gd name="connsiteY18" fmla="*/ 1709014 h 6858001"/>
              <a:gd name="connsiteX19" fmla="*/ 9488330 w 9700459"/>
              <a:gd name="connsiteY19" fmla="*/ 1861947 h 6858001"/>
              <a:gd name="connsiteX20" fmla="*/ 9480430 w 9700459"/>
              <a:gd name="connsiteY20" fmla="*/ 2014881 h 6858001"/>
              <a:gd name="connsiteX21" fmla="*/ 9472193 w 9700459"/>
              <a:gd name="connsiteY21" fmla="*/ 2167128 h 6858001"/>
              <a:gd name="connsiteX22" fmla="*/ 9465302 w 9700459"/>
              <a:gd name="connsiteY22" fmla="*/ 2318004 h 6858001"/>
              <a:gd name="connsiteX23" fmla="*/ 9460427 w 9700459"/>
              <a:gd name="connsiteY23" fmla="*/ 2467509 h 6858001"/>
              <a:gd name="connsiteX24" fmla="*/ 9456225 w 9700459"/>
              <a:gd name="connsiteY24" fmla="*/ 2617013 h 6858001"/>
              <a:gd name="connsiteX25" fmla="*/ 9452191 w 9700459"/>
              <a:gd name="connsiteY25" fmla="*/ 2765146 h 6858001"/>
              <a:gd name="connsiteX26" fmla="*/ 9450342 w 9700459"/>
              <a:gd name="connsiteY26" fmla="*/ 2911221 h 6858001"/>
              <a:gd name="connsiteX27" fmla="*/ 9448325 w 9700459"/>
              <a:gd name="connsiteY27" fmla="*/ 3057297 h 6858001"/>
              <a:gd name="connsiteX28" fmla="*/ 9447316 w 9700459"/>
              <a:gd name="connsiteY28" fmla="*/ 3201315 h 6858001"/>
              <a:gd name="connsiteX29" fmla="*/ 9448325 w 9700459"/>
              <a:gd name="connsiteY29" fmla="*/ 3343961 h 6858001"/>
              <a:gd name="connsiteX30" fmla="*/ 9448325 w 9700459"/>
              <a:gd name="connsiteY30" fmla="*/ 3485236 h 6858001"/>
              <a:gd name="connsiteX31" fmla="*/ 9450342 w 9700459"/>
              <a:gd name="connsiteY31" fmla="*/ 3625139 h 6858001"/>
              <a:gd name="connsiteX32" fmla="*/ 9453367 w 9700459"/>
              <a:gd name="connsiteY32" fmla="*/ 3762299 h 6858001"/>
              <a:gd name="connsiteX33" fmla="*/ 9456225 w 9700459"/>
              <a:gd name="connsiteY33" fmla="*/ 3898087 h 6858001"/>
              <a:gd name="connsiteX34" fmla="*/ 9459419 w 9700459"/>
              <a:gd name="connsiteY34" fmla="*/ 4031133 h 6858001"/>
              <a:gd name="connsiteX35" fmla="*/ 9464293 w 9700459"/>
              <a:gd name="connsiteY35" fmla="*/ 4163492 h 6858001"/>
              <a:gd name="connsiteX36" fmla="*/ 9469504 w 9700459"/>
              <a:gd name="connsiteY36" fmla="*/ 4293793 h 6858001"/>
              <a:gd name="connsiteX37" fmla="*/ 9474210 w 9700459"/>
              <a:gd name="connsiteY37" fmla="*/ 4421352 h 6858001"/>
              <a:gd name="connsiteX38" fmla="*/ 9487490 w 9700459"/>
              <a:gd name="connsiteY38" fmla="*/ 4670298 h 6858001"/>
              <a:gd name="connsiteX39" fmla="*/ 9501609 w 9700459"/>
              <a:gd name="connsiteY39" fmla="*/ 4908956 h 6858001"/>
              <a:gd name="connsiteX40" fmla="*/ 9516401 w 9700459"/>
              <a:gd name="connsiteY40" fmla="*/ 5138013 h 6858001"/>
              <a:gd name="connsiteX41" fmla="*/ 9532706 w 9700459"/>
              <a:gd name="connsiteY41" fmla="*/ 5354726 h 6858001"/>
              <a:gd name="connsiteX42" fmla="*/ 9549683 w 9700459"/>
              <a:gd name="connsiteY42" fmla="*/ 5561838 h 6858001"/>
              <a:gd name="connsiteX43" fmla="*/ 9568004 w 9700459"/>
              <a:gd name="connsiteY43" fmla="*/ 5753862 h 6858001"/>
              <a:gd name="connsiteX44" fmla="*/ 9585990 w 9700459"/>
              <a:gd name="connsiteY44" fmla="*/ 5934227 h 6858001"/>
              <a:gd name="connsiteX45" fmla="*/ 9603975 w 9700459"/>
              <a:gd name="connsiteY45" fmla="*/ 6100191 h 6858001"/>
              <a:gd name="connsiteX46" fmla="*/ 9620952 w 9700459"/>
              <a:gd name="connsiteY46" fmla="*/ 6252438 h 6858001"/>
              <a:gd name="connsiteX47" fmla="*/ 9637089 w 9700459"/>
              <a:gd name="connsiteY47" fmla="*/ 6387541 h 6858001"/>
              <a:gd name="connsiteX48" fmla="*/ 9652385 w 9700459"/>
              <a:gd name="connsiteY48" fmla="*/ 6509613 h 6858001"/>
              <a:gd name="connsiteX49" fmla="*/ 9665160 w 9700459"/>
              <a:gd name="connsiteY49" fmla="*/ 6612483 h 6858001"/>
              <a:gd name="connsiteX50" fmla="*/ 9677262 w 9700459"/>
              <a:gd name="connsiteY50" fmla="*/ 6698894 h 6858001"/>
              <a:gd name="connsiteX51" fmla="*/ 9694576 w 9700459"/>
              <a:gd name="connsiteY51" fmla="*/ 6817538 h 6858001"/>
              <a:gd name="connsiteX52" fmla="*/ 9700459 w 9700459"/>
              <a:gd name="connsiteY52" fmla="*/ 6858000 h 6858001"/>
              <a:gd name="connsiteX53" fmla="*/ 8795105 w 9700459"/>
              <a:gd name="connsiteY53" fmla="*/ 6858000 h 6858001"/>
              <a:gd name="connsiteX54" fmla="*/ 8795105 w 9700459"/>
              <a:gd name="connsiteY54" fmla="*/ 6858001 h 6858001"/>
              <a:gd name="connsiteX55" fmla="*/ 2704541 w 9700459"/>
              <a:gd name="connsiteY55" fmla="*/ 6858001 h 6858001"/>
              <a:gd name="connsiteX56" fmla="*/ 2704541 w 9700459"/>
              <a:gd name="connsiteY56" fmla="*/ 6858000 h 6858001"/>
              <a:gd name="connsiteX57" fmla="*/ 1517015 w 9700459"/>
              <a:gd name="connsiteY57" fmla="*/ 6858000 h 6858001"/>
              <a:gd name="connsiteX58" fmla="*/ 1323975 w 9700459"/>
              <a:gd name="connsiteY58" fmla="*/ 6858000 h 6858001"/>
              <a:gd name="connsiteX59" fmla="*/ 0 w 9700459"/>
              <a:gd name="connsiteY59" fmla="*/ 685800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9700459" h="6858001">
                <a:moveTo>
                  <a:pt x="0" y="0"/>
                </a:moveTo>
                <a:lnTo>
                  <a:pt x="1323975" y="0"/>
                </a:lnTo>
                <a:lnTo>
                  <a:pt x="1517015" y="0"/>
                </a:lnTo>
                <a:lnTo>
                  <a:pt x="3241265" y="0"/>
                </a:lnTo>
                <a:lnTo>
                  <a:pt x="3241265" y="1"/>
                </a:lnTo>
                <a:lnTo>
                  <a:pt x="8355744" y="1"/>
                </a:lnTo>
                <a:lnTo>
                  <a:pt x="8355744" y="0"/>
                </a:lnTo>
                <a:lnTo>
                  <a:pt x="9699282" y="0"/>
                </a:lnTo>
                <a:lnTo>
                  <a:pt x="9674237" y="155677"/>
                </a:lnTo>
                <a:lnTo>
                  <a:pt x="9650368" y="310668"/>
                </a:lnTo>
                <a:lnTo>
                  <a:pt x="9627004" y="466344"/>
                </a:lnTo>
                <a:lnTo>
                  <a:pt x="9607001" y="622707"/>
                </a:lnTo>
                <a:lnTo>
                  <a:pt x="9586830" y="778383"/>
                </a:lnTo>
                <a:lnTo>
                  <a:pt x="9568004" y="934746"/>
                </a:lnTo>
                <a:lnTo>
                  <a:pt x="9551868" y="1089051"/>
                </a:lnTo>
                <a:lnTo>
                  <a:pt x="9536572" y="1245413"/>
                </a:lnTo>
                <a:lnTo>
                  <a:pt x="9522620" y="1401090"/>
                </a:lnTo>
                <a:lnTo>
                  <a:pt x="9510518" y="1554023"/>
                </a:lnTo>
                <a:lnTo>
                  <a:pt x="9498415" y="1709014"/>
                </a:lnTo>
                <a:lnTo>
                  <a:pt x="9488330" y="1861947"/>
                </a:lnTo>
                <a:lnTo>
                  <a:pt x="9480430" y="2014881"/>
                </a:lnTo>
                <a:lnTo>
                  <a:pt x="9472193" y="2167128"/>
                </a:lnTo>
                <a:lnTo>
                  <a:pt x="9465302" y="2318004"/>
                </a:lnTo>
                <a:lnTo>
                  <a:pt x="9460427" y="2467509"/>
                </a:lnTo>
                <a:lnTo>
                  <a:pt x="9456225" y="2617013"/>
                </a:lnTo>
                <a:lnTo>
                  <a:pt x="9452191" y="2765146"/>
                </a:lnTo>
                <a:lnTo>
                  <a:pt x="9450342" y="2911221"/>
                </a:lnTo>
                <a:lnTo>
                  <a:pt x="9448325" y="3057297"/>
                </a:lnTo>
                <a:lnTo>
                  <a:pt x="9447316" y="3201315"/>
                </a:lnTo>
                <a:lnTo>
                  <a:pt x="9448325" y="3343961"/>
                </a:lnTo>
                <a:lnTo>
                  <a:pt x="9448325" y="3485236"/>
                </a:lnTo>
                <a:lnTo>
                  <a:pt x="9450342" y="3625139"/>
                </a:lnTo>
                <a:lnTo>
                  <a:pt x="9453367" y="3762299"/>
                </a:lnTo>
                <a:lnTo>
                  <a:pt x="9456225" y="3898087"/>
                </a:lnTo>
                <a:lnTo>
                  <a:pt x="9459419" y="4031133"/>
                </a:lnTo>
                <a:lnTo>
                  <a:pt x="9464293" y="4163492"/>
                </a:lnTo>
                <a:lnTo>
                  <a:pt x="9469504" y="4293793"/>
                </a:lnTo>
                <a:lnTo>
                  <a:pt x="9474210" y="4421352"/>
                </a:lnTo>
                <a:lnTo>
                  <a:pt x="9487490" y="4670298"/>
                </a:lnTo>
                <a:lnTo>
                  <a:pt x="9501609" y="4908956"/>
                </a:lnTo>
                <a:lnTo>
                  <a:pt x="9516401" y="5138013"/>
                </a:lnTo>
                <a:lnTo>
                  <a:pt x="9532706" y="5354726"/>
                </a:lnTo>
                <a:lnTo>
                  <a:pt x="9549683" y="5561838"/>
                </a:lnTo>
                <a:lnTo>
                  <a:pt x="9568004" y="5753862"/>
                </a:lnTo>
                <a:lnTo>
                  <a:pt x="9585990" y="5934227"/>
                </a:lnTo>
                <a:lnTo>
                  <a:pt x="9603975" y="6100191"/>
                </a:lnTo>
                <a:lnTo>
                  <a:pt x="9620952" y="6252438"/>
                </a:lnTo>
                <a:lnTo>
                  <a:pt x="9637089" y="6387541"/>
                </a:lnTo>
                <a:lnTo>
                  <a:pt x="9652385" y="6509613"/>
                </a:lnTo>
                <a:lnTo>
                  <a:pt x="9665160" y="6612483"/>
                </a:lnTo>
                <a:lnTo>
                  <a:pt x="9677262" y="6698894"/>
                </a:lnTo>
                <a:lnTo>
                  <a:pt x="9694576" y="6817538"/>
                </a:lnTo>
                <a:lnTo>
                  <a:pt x="9700459" y="6858000"/>
                </a:lnTo>
                <a:lnTo>
                  <a:pt x="8795105" y="6858000"/>
                </a:lnTo>
                <a:lnTo>
                  <a:pt x="8795105" y="6858001"/>
                </a:lnTo>
                <a:lnTo>
                  <a:pt x="2704541" y="6858001"/>
                </a:lnTo>
                <a:lnTo>
                  <a:pt x="2704541" y="6858000"/>
                </a:lnTo>
                <a:lnTo>
                  <a:pt x="1517015" y="6858000"/>
                </a:lnTo>
                <a:lnTo>
                  <a:pt x="1323975" y="6858000"/>
                </a:lnTo>
                <a:lnTo>
                  <a:pt x="0" y="6858000"/>
                </a:lnTo>
                <a:close/>
              </a:path>
            </a:pathLst>
          </a:custGeom>
          <a:ln>
            <a:noFill/>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tx1"/>
              </a:solidFill>
            </a:endParaRPr>
          </a:p>
        </p:txBody>
      </p:sp>
      <p:sp>
        <p:nvSpPr>
          <p:cNvPr id="2" name="Title 1">
            <a:extLst>
              <a:ext uri="{FF2B5EF4-FFF2-40B4-BE49-F238E27FC236}">
                <a16:creationId xmlns:a16="http://schemas.microsoft.com/office/drawing/2014/main" id="{AAD642BF-A28D-4706-84AD-43515EDA37F2}"/>
              </a:ext>
            </a:extLst>
          </p:cNvPr>
          <p:cNvSpPr>
            <a:spLocks noGrp="1"/>
          </p:cNvSpPr>
          <p:nvPr>
            <p:ph type="ctrTitle"/>
          </p:nvPr>
        </p:nvSpPr>
        <p:spPr>
          <a:xfrm>
            <a:off x="712519" y="1409205"/>
            <a:ext cx="8638491" cy="2019795"/>
          </a:xfrm>
        </p:spPr>
        <p:txBody>
          <a:bodyPr>
            <a:normAutofit/>
          </a:bodyPr>
          <a:lstStyle/>
          <a:p>
            <a:r>
              <a:rPr lang="en-US" sz="4000" b="0" i="0" dirty="0">
                <a:effectLst/>
                <a:latin typeface="Arial" panose="020B0604020202020204" pitchFamily="34" charset="0"/>
              </a:rPr>
              <a:t>Image And Video Retrieval System</a:t>
            </a:r>
            <a:endParaRPr lang="en-US" sz="4000" dirty="0"/>
          </a:p>
        </p:txBody>
      </p:sp>
      <p:sp>
        <p:nvSpPr>
          <p:cNvPr id="14" name="Rectangle 13">
            <a:extLst>
              <a:ext uri="{FF2B5EF4-FFF2-40B4-BE49-F238E27FC236}">
                <a16:creationId xmlns:a16="http://schemas.microsoft.com/office/drawing/2014/main" id="{B61A74B3-E247-44D4-8C48-FAE8E20564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163472147"/>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5A1F1BA5-FD1F-4FE3-8D39-1A481E11B5BA}"/>
              </a:ext>
            </a:extLst>
          </p:cNvPr>
          <p:cNvSpPr>
            <a:spLocks noGrp="1"/>
          </p:cNvSpPr>
          <p:nvPr>
            <p:ph type="title"/>
          </p:nvPr>
        </p:nvSpPr>
        <p:spPr>
          <a:xfrm>
            <a:off x="1103312" y="452718"/>
            <a:ext cx="8947522" cy="1400530"/>
          </a:xfrm>
        </p:spPr>
        <p:txBody>
          <a:bodyPr anchor="ctr">
            <a:normAutofit/>
          </a:bodyPr>
          <a:lstStyle/>
          <a:p>
            <a:br>
              <a:rPr lang="en-US" sz="1800" b="0" i="0" u="none" strike="noStrike" baseline="0" dirty="0">
                <a:solidFill>
                  <a:schemeClr val="bg1"/>
                </a:solidFill>
                <a:latin typeface="Arial" panose="020B0604020202020204" pitchFamily="34" charset="0"/>
              </a:rPr>
            </a:br>
            <a:r>
              <a:rPr lang="en-US" sz="3600" b="0" i="0" u="none" strike="noStrike" baseline="0" dirty="0">
                <a:solidFill>
                  <a:schemeClr val="bg1"/>
                </a:solidFill>
                <a:latin typeface="Arial" panose="020B0604020202020204" pitchFamily="34" charset="0"/>
              </a:rPr>
              <a:t>Example: Color layout</a:t>
            </a:r>
            <a:endParaRPr lang="en-US" sz="3600" dirty="0">
              <a:solidFill>
                <a:schemeClr val="bg1"/>
              </a:solidFill>
            </a:endParaRPr>
          </a:p>
        </p:txBody>
      </p:sp>
      <p:pic>
        <p:nvPicPr>
          <p:cNvPr id="5" name="Content Placeholder 4">
            <a:extLst>
              <a:ext uri="{FF2B5EF4-FFF2-40B4-BE49-F238E27FC236}">
                <a16:creationId xmlns:a16="http://schemas.microsoft.com/office/drawing/2014/main" id="{1E82E994-852F-40D7-89EB-E56339AFE69A}"/>
              </a:ext>
            </a:extLst>
          </p:cNvPr>
          <p:cNvPicPr>
            <a:picLocks noGrp="1" noChangeAspect="1"/>
          </p:cNvPicPr>
          <p:nvPr>
            <p:ph idx="1"/>
          </p:nvPr>
        </p:nvPicPr>
        <p:blipFill>
          <a:blip r:embed="rId2"/>
          <a:stretch>
            <a:fillRect/>
          </a:stretch>
        </p:blipFill>
        <p:spPr>
          <a:xfrm>
            <a:off x="1520042" y="2305966"/>
            <a:ext cx="8158348" cy="3942434"/>
          </a:xfrm>
        </p:spPr>
      </p:pic>
    </p:spTree>
    <p:extLst>
      <p:ext uri="{BB962C8B-B14F-4D97-AF65-F5344CB8AC3E}">
        <p14:creationId xmlns:p14="http://schemas.microsoft.com/office/powerpoint/2010/main" val="3992354656"/>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02B512AE-1FEE-472B-A1BD-60F319095597}"/>
              </a:ext>
            </a:extLst>
          </p:cNvPr>
          <p:cNvSpPr>
            <a:spLocks noGrp="1"/>
          </p:cNvSpPr>
          <p:nvPr>
            <p:ph type="title"/>
          </p:nvPr>
        </p:nvSpPr>
        <p:spPr>
          <a:xfrm>
            <a:off x="1103312" y="452718"/>
            <a:ext cx="8947522" cy="1400530"/>
          </a:xfrm>
        </p:spPr>
        <p:txBody>
          <a:bodyPr anchor="ctr">
            <a:normAutofit/>
          </a:bodyPr>
          <a:lstStyle/>
          <a:p>
            <a:pPr algn="ctr"/>
            <a:r>
              <a:rPr lang="en-US" b="1" dirty="0">
                <a:solidFill>
                  <a:schemeClr val="bg1"/>
                </a:solidFill>
              </a:rPr>
              <a:t>Video's techniques</a:t>
            </a:r>
            <a:endParaRPr lang="en-US" dirty="0">
              <a:solidFill>
                <a:srgbClr val="FFFFFF"/>
              </a:solidFill>
            </a:endParaRPr>
          </a:p>
        </p:txBody>
      </p:sp>
      <p:sp>
        <p:nvSpPr>
          <p:cNvPr id="3" name="Content Placeholder 2">
            <a:extLst>
              <a:ext uri="{FF2B5EF4-FFF2-40B4-BE49-F238E27FC236}">
                <a16:creationId xmlns:a16="http://schemas.microsoft.com/office/drawing/2014/main" id="{2845CF7F-3A50-4420-AF24-FC4A35A5D9D3}"/>
              </a:ext>
            </a:extLst>
          </p:cNvPr>
          <p:cNvSpPr>
            <a:spLocks noGrp="1"/>
          </p:cNvSpPr>
          <p:nvPr>
            <p:ph idx="1"/>
          </p:nvPr>
        </p:nvSpPr>
        <p:spPr>
          <a:xfrm>
            <a:off x="1103312" y="2763520"/>
            <a:ext cx="9334500" cy="3484879"/>
          </a:xfrm>
        </p:spPr>
        <p:txBody>
          <a:bodyPr>
            <a:normAutofit/>
          </a:bodyPr>
          <a:lstStyle/>
          <a:p>
            <a:r>
              <a:rPr lang="en-US" sz="2400" b="1" dirty="0"/>
              <a:t>Histogram</a:t>
            </a:r>
          </a:p>
          <a:p>
            <a:pPr marL="0" indent="0">
              <a:buNone/>
            </a:pPr>
            <a:r>
              <a:rPr lang="en-US" sz="2400" dirty="0"/>
              <a:t>we convert the video into a group of images, every image is keyframe where keyframe is a frame where we define changes in animation. Take the video and return it’s keyframes then we deal with keyframe as image and read it then in data base we store video as keyframes. and deal with video as group of images and take keyframe by and returns real histogram fer each keyframe.</a:t>
            </a:r>
          </a:p>
        </p:txBody>
      </p:sp>
    </p:spTree>
    <p:extLst>
      <p:ext uri="{BB962C8B-B14F-4D97-AF65-F5344CB8AC3E}">
        <p14:creationId xmlns:p14="http://schemas.microsoft.com/office/powerpoint/2010/main" val="3920530794"/>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BCE1DD5C-5A07-48B1-B12B-B4C8BC38B69F}"/>
              </a:ext>
            </a:extLst>
          </p:cNvPr>
          <p:cNvSpPr>
            <a:spLocks noGrp="1"/>
          </p:cNvSpPr>
          <p:nvPr>
            <p:ph type="title"/>
          </p:nvPr>
        </p:nvSpPr>
        <p:spPr>
          <a:xfrm>
            <a:off x="1103312" y="452718"/>
            <a:ext cx="8947522" cy="1400530"/>
          </a:xfrm>
        </p:spPr>
        <p:txBody>
          <a:bodyPr anchor="ctr">
            <a:normAutofit/>
          </a:bodyPr>
          <a:lstStyle/>
          <a:p>
            <a:pPr algn="ctr"/>
            <a:r>
              <a:rPr lang="en-US" sz="4400" b="1" i="0" u="none" strike="noStrike" baseline="0" dirty="0">
                <a:solidFill>
                  <a:schemeClr val="bg1"/>
                </a:solidFill>
              </a:rPr>
              <a:t>Our project </a:t>
            </a:r>
            <a:endParaRPr lang="en-US" dirty="0">
              <a:solidFill>
                <a:schemeClr val="bg1"/>
              </a:solidFill>
            </a:endParaRPr>
          </a:p>
        </p:txBody>
      </p:sp>
      <p:sp>
        <p:nvSpPr>
          <p:cNvPr id="3" name="Content Placeholder 2">
            <a:extLst>
              <a:ext uri="{FF2B5EF4-FFF2-40B4-BE49-F238E27FC236}">
                <a16:creationId xmlns:a16="http://schemas.microsoft.com/office/drawing/2014/main" id="{6C64F09D-5B9C-4A24-B7B9-387F9E751D15}"/>
              </a:ext>
            </a:extLst>
          </p:cNvPr>
          <p:cNvSpPr>
            <a:spLocks noGrp="1"/>
          </p:cNvSpPr>
          <p:nvPr>
            <p:ph idx="1"/>
          </p:nvPr>
        </p:nvSpPr>
        <p:spPr>
          <a:xfrm>
            <a:off x="1103312" y="2763520"/>
            <a:ext cx="8946541" cy="3484879"/>
          </a:xfrm>
        </p:spPr>
        <p:txBody>
          <a:bodyPr>
            <a:normAutofit/>
          </a:bodyPr>
          <a:lstStyle/>
          <a:p>
            <a:r>
              <a:rPr lang="en-US" sz="2400" b="1" i="0" u="none" strike="noStrike" baseline="0" dirty="0">
                <a:solidFill>
                  <a:srgbClr val="000000"/>
                </a:solidFill>
              </a:rPr>
              <a:t> project implementation </a:t>
            </a:r>
          </a:p>
          <a:p>
            <a:r>
              <a:rPr lang="en-US" sz="2400" b="1" dirty="0"/>
              <a:t>GUI</a:t>
            </a:r>
          </a:p>
          <a:p>
            <a:pPr marL="0" indent="0">
              <a:buNone/>
            </a:pPr>
            <a:endParaRPr lang="en-US" sz="2400" dirty="0"/>
          </a:p>
        </p:txBody>
      </p:sp>
    </p:spTree>
    <p:extLst>
      <p:ext uri="{BB962C8B-B14F-4D97-AF65-F5344CB8AC3E}">
        <p14:creationId xmlns:p14="http://schemas.microsoft.com/office/powerpoint/2010/main" val="192436554"/>
      </p:ext>
    </p:extLst>
  </p:cSld>
  <p:clrMapOvr>
    <a:overrideClrMapping bg1="lt1" tx1="dk1" bg2="lt2" tx2="dk2" accent1="accent1" accent2="accent2" accent3="accent3" accent4="accent4" accent5="accent5" accent6="accent6" hlink="hlink" folHlink="folHlink"/>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67A98C97-052F-43CD-9DB8-28D04B991CF2}"/>
              </a:ext>
            </a:extLst>
          </p:cNvPr>
          <p:cNvSpPr>
            <a:spLocks noGrp="1"/>
          </p:cNvSpPr>
          <p:nvPr>
            <p:ph type="title"/>
          </p:nvPr>
        </p:nvSpPr>
        <p:spPr>
          <a:xfrm>
            <a:off x="1103312" y="452718"/>
            <a:ext cx="8947522" cy="1400530"/>
          </a:xfrm>
        </p:spPr>
        <p:txBody>
          <a:bodyPr anchor="ctr">
            <a:normAutofit/>
          </a:bodyPr>
          <a:lstStyle/>
          <a:p>
            <a:pPr algn="ctr"/>
            <a:r>
              <a:rPr lang="en-US" sz="4400" b="0" i="0" u="none" strike="noStrike" baseline="0" dirty="0">
                <a:solidFill>
                  <a:schemeClr val="bg1"/>
                </a:solidFill>
              </a:rPr>
              <a:t>project implementation</a:t>
            </a:r>
            <a:endParaRPr lang="en-US" dirty="0">
              <a:solidFill>
                <a:schemeClr val="bg1"/>
              </a:solidFill>
            </a:endParaRPr>
          </a:p>
        </p:txBody>
      </p:sp>
      <p:sp>
        <p:nvSpPr>
          <p:cNvPr id="3" name="Content Placeholder 2">
            <a:extLst>
              <a:ext uri="{FF2B5EF4-FFF2-40B4-BE49-F238E27FC236}">
                <a16:creationId xmlns:a16="http://schemas.microsoft.com/office/drawing/2014/main" id="{366B1306-CF24-42B9-9148-DF44C4430F36}"/>
              </a:ext>
            </a:extLst>
          </p:cNvPr>
          <p:cNvSpPr>
            <a:spLocks noGrp="1"/>
          </p:cNvSpPr>
          <p:nvPr>
            <p:ph idx="1"/>
          </p:nvPr>
        </p:nvSpPr>
        <p:spPr>
          <a:xfrm>
            <a:off x="1622729" y="2829399"/>
            <a:ext cx="8946541" cy="3484879"/>
          </a:xfrm>
        </p:spPr>
        <p:txBody>
          <a:bodyPr>
            <a:normAutofit/>
          </a:bodyPr>
          <a:lstStyle/>
          <a:p>
            <a:r>
              <a:rPr lang="en-US" sz="2400" b="1" dirty="0"/>
              <a:t>Image class</a:t>
            </a:r>
            <a:endParaRPr lang="ar-EG" sz="2400" b="1" dirty="0"/>
          </a:p>
          <a:p>
            <a:r>
              <a:rPr lang="en-US" sz="2400" b="1" dirty="0"/>
              <a:t>Techniques class</a:t>
            </a:r>
          </a:p>
          <a:p>
            <a:r>
              <a:rPr lang="en-US" sz="2400" b="1" dirty="0"/>
              <a:t>Video class</a:t>
            </a:r>
          </a:p>
          <a:p>
            <a:r>
              <a:rPr lang="en-US" sz="2400" b="1" dirty="0"/>
              <a:t>Data Base class</a:t>
            </a:r>
          </a:p>
          <a:p>
            <a:r>
              <a:rPr lang="en-US" sz="2400" b="1" dirty="0"/>
              <a:t>Comparator class</a:t>
            </a:r>
          </a:p>
          <a:p>
            <a:pPr marL="0" indent="0">
              <a:buNone/>
            </a:pPr>
            <a:endParaRPr lang="en-US" dirty="0"/>
          </a:p>
        </p:txBody>
      </p:sp>
    </p:spTree>
    <p:extLst>
      <p:ext uri="{BB962C8B-B14F-4D97-AF65-F5344CB8AC3E}">
        <p14:creationId xmlns:p14="http://schemas.microsoft.com/office/powerpoint/2010/main" val="206864574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1BD20694-2A67-43BE-A553-2B9F23B6E7A1}"/>
              </a:ext>
            </a:extLst>
          </p:cNvPr>
          <p:cNvSpPr>
            <a:spLocks noGrp="1"/>
          </p:cNvSpPr>
          <p:nvPr>
            <p:ph type="title"/>
          </p:nvPr>
        </p:nvSpPr>
        <p:spPr>
          <a:xfrm>
            <a:off x="1103312" y="452718"/>
            <a:ext cx="8947522" cy="1400530"/>
          </a:xfrm>
        </p:spPr>
        <p:txBody>
          <a:bodyPr anchor="ctr">
            <a:normAutofit/>
          </a:bodyPr>
          <a:lstStyle/>
          <a:p>
            <a:pPr algn="ctr"/>
            <a:r>
              <a:rPr lang="en-US" b="1" dirty="0">
                <a:solidFill>
                  <a:srgbClr val="FFFFFF"/>
                </a:solidFill>
              </a:rPr>
              <a:t>GUI</a:t>
            </a:r>
          </a:p>
        </p:txBody>
      </p:sp>
      <p:pic>
        <p:nvPicPr>
          <p:cNvPr id="5" name="Content Placeholder 4" descr="Graphical user interface, text, application&#10;&#10;Description automatically generated">
            <a:extLst>
              <a:ext uri="{FF2B5EF4-FFF2-40B4-BE49-F238E27FC236}">
                <a16:creationId xmlns:a16="http://schemas.microsoft.com/office/drawing/2014/main" id="{E1891FCC-D40D-46B9-8661-88AFFC1A771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97804" y="2373469"/>
            <a:ext cx="8545604" cy="4396740"/>
          </a:xfrm>
        </p:spPr>
      </p:pic>
    </p:spTree>
    <p:extLst>
      <p:ext uri="{BB962C8B-B14F-4D97-AF65-F5344CB8AC3E}">
        <p14:creationId xmlns:p14="http://schemas.microsoft.com/office/powerpoint/2010/main" val="2518017113"/>
      </p:ext>
    </p:extLst>
  </p:cSld>
  <p:clrMapOvr>
    <a:overrideClrMapping bg1="lt1" tx1="dk1" bg2="lt2" tx2="dk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DB391228-0672-40C3-84EA-9A0E19298102}"/>
              </a:ext>
            </a:extLst>
          </p:cNvPr>
          <p:cNvSpPr>
            <a:spLocks noGrp="1"/>
          </p:cNvSpPr>
          <p:nvPr>
            <p:ph type="title"/>
          </p:nvPr>
        </p:nvSpPr>
        <p:spPr>
          <a:xfrm>
            <a:off x="1103312" y="452718"/>
            <a:ext cx="8947522" cy="1400530"/>
          </a:xfrm>
        </p:spPr>
        <p:txBody>
          <a:bodyPr anchor="ctr">
            <a:normAutofit/>
          </a:bodyPr>
          <a:lstStyle/>
          <a:p>
            <a:pPr algn="ctr"/>
            <a:r>
              <a:rPr lang="en-US" b="1" dirty="0">
                <a:solidFill>
                  <a:srgbClr val="FFFFFF"/>
                </a:solidFill>
              </a:rPr>
              <a:t>Examples</a:t>
            </a:r>
          </a:p>
        </p:txBody>
      </p:sp>
      <p:pic>
        <p:nvPicPr>
          <p:cNvPr id="5" name="Content Placeholder 4" descr="Graphical user interface&#10;&#10;Description automatically generated">
            <a:extLst>
              <a:ext uri="{FF2B5EF4-FFF2-40B4-BE49-F238E27FC236}">
                <a16:creationId xmlns:a16="http://schemas.microsoft.com/office/drawing/2014/main" id="{C167C92C-859F-4491-814C-3E1384F63DA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95303" y="2587625"/>
            <a:ext cx="8947521" cy="4270376"/>
          </a:xfrm>
        </p:spPr>
      </p:pic>
    </p:spTree>
    <p:extLst>
      <p:ext uri="{BB962C8B-B14F-4D97-AF65-F5344CB8AC3E}">
        <p14:creationId xmlns:p14="http://schemas.microsoft.com/office/powerpoint/2010/main" val="4093881238"/>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B4990A90-22CB-44B7-9FD9-80E1E12A5A8C}"/>
              </a:ext>
            </a:extLst>
          </p:cNvPr>
          <p:cNvSpPr>
            <a:spLocks noGrp="1"/>
          </p:cNvSpPr>
          <p:nvPr>
            <p:ph type="title"/>
          </p:nvPr>
        </p:nvSpPr>
        <p:spPr>
          <a:xfrm>
            <a:off x="1103312" y="452718"/>
            <a:ext cx="8947522" cy="1400530"/>
          </a:xfrm>
        </p:spPr>
        <p:txBody>
          <a:bodyPr anchor="ctr">
            <a:normAutofit/>
          </a:bodyPr>
          <a:lstStyle/>
          <a:p>
            <a:pPr algn="ctr"/>
            <a:r>
              <a:rPr lang="en-US" b="1" dirty="0">
                <a:solidFill>
                  <a:srgbClr val="FFFFFF"/>
                </a:solidFill>
              </a:rPr>
              <a:t>Examples</a:t>
            </a:r>
            <a:endParaRPr lang="en-US" dirty="0">
              <a:solidFill>
                <a:srgbClr val="FFFFFF"/>
              </a:solidFill>
            </a:endParaRPr>
          </a:p>
        </p:txBody>
      </p:sp>
      <p:pic>
        <p:nvPicPr>
          <p:cNvPr id="5" name="Content Placeholder 4" descr="Graphical user interface, application&#10;&#10;Description automatically generated">
            <a:extLst>
              <a:ext uri="{FF2B5EF4-FFF2-40B4-BE49-F238E27FC236}">
                <a16:creationId xmlns:a16="http://schemas.microsoft.com/office/drawing/2014/main" id="{8FC9979D-3924-410D-9909-3EEA35665A3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90793" y="2448732"/>
            <a:ext cx="8415580" cy="4277532"/>
          </a:xfrm>
        </p:spPr>
      </p:pic>
    </p:spTree>
    <p:extLst>
      <p:ext uri="{BB962C8B-B14F-4D97-AF65-F5344CB8AC3E}">
        <p14:creationId xmlns:p14="http://schemas.microsoft.com/office/powerpoint/2010/main" val="2280114823"/>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C7CAE821-3A0D-4B48-8990-15FE97E9065D}"/>
              </a:ext>
            </a:extLst>
          </p:cNvPr>
          <p:cNvSpPr>
            <a:spLocks noGrp="1"/>
          </p:cNvSpPr>
          <p:nvPr>
            <p:ph type="title"/>
          </p:nvPr>
        </p:nvSpPr>
        <p:spPr>
          <a:xfrm>
            <a:off x="1103312" y="452718"/>
            <a:ext cx="8947522" cy="1400530"/>
          </a:xfrm>
        </p:spPr>
        <p:txBody>
          <a:bodyPr anchor="ctr">
            <a:normAutofit/>
          </a:bodyPr>
          <a:lstStyle/>
          <a:p>
            <a:pPr algn="ctr"/>
            <a:r>
              <a:rPr lang="en-US" b="1" dirty="0">
                <a:solidFill>
                  <a:srgbClr val="FFFFFF"/>
                </a:solidFill>
              </a:rPr>
              <a:t>Examples</a:t>
            </a:r>
            <a:endParaRPr lang="en-US" dirty="0">
              <a:solidFill>
                <a:srgbClr val="FFFFFF"/>
              </a:solidFill>
            </a:endParaRPr>
          </a:p>
        </p:txBody>
      </p:sp>
      <p:pic>
        <p:nvPicPr>
          <p:cNvPr id="5" name="Content Placeholder 4" descr="Graphical user interface, application&#10;&#10;Description automatically generated">
            <a:extLst>
              <a:ext uri="{FF2B5EF4-FFF2-40B4-BE49-F238E27FC236}">
                <a16:creationId xmlns:a16="http://schemas.microsoft.com/office/drawing/2014/main" id="{9AAAEE0F-1DAA-4CC0-9CBA-F286DA2702E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28799" y="2433235"/>
            <a:ext cx="8493072" cy="4231036"/>
          </a:xfrm>
        </p:spPr>
      </p:pic>
    </p:spTree>
    <p:extLst>
      <p:ext uri="{BB962C8B-B14F-4D97-AF65-F5344CB8AC3E}">
        <p14:creationId xmlns:p14="http://schemas.microsoft.com/office/powerpoint/2010/main" val="2853841909"/>
      </p:ext>
    </p:extLst>
  </p:cSld>
  <p:clrMapOvr>
    <a:overrideClrMapping bg1="lt1" tx1="dk1" bg2="lt2" tx2="dk2" accent1="accent1" accent2="accent2" accent3="accent3" accent4="accent4" accent5="accent5" accent6="accent6" hlink="hlink" folHlink="folHlink"/>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7B8B0074-BA86-457B-A54A-099EC8D5ED54}"/>
              </a:ext>
            </a:extLst>
          </p:cNvPr>
          <p:cNvSpPr>
            <a:spLocks noGrp="1"/>
          </p:cNvSpPr>
          <p:nvPr>
            <p:ph type="title"/>
          </p:nvPr>
        </p:nvSpPr>
        <p:spPr>
          <a:xfrm>
            <a:off x="1103312" y="452718"/>
            <a:ext cx="8947522" cy="1400530"/>
          </a:xfrm>
        </p:spPr>
        <p:txBody>
          <a:bodyPr anchor="ctr">
            <a:normAutofit/>
          </a:bodyPr>
          <a:lstStyle/>
          <a:p>
            <a:pPr algn="ctr"/>
            <a:r>
              <a:rPr lang="en-US" b="1" dirty="0">
                <a:solidFill>
                  <a:srgbClr val="FFFFFF"/>
                </a:solidFill>
              </a:rPr>
              <a:t>Examples</a:t>
            </a:r>
            <a:endParaRPr lang="en-US" dirty="0">
              <a:solidFill>
                <a:srgbClr val="FFFFFF"/>
              </a:solidFill>
            </a:endParaRPr>
          </a:p>
        </p:txBody>
      </p:sp>
      <p:pic>
        <p:nvPicPr>
          <p:cNvPr id="5" name="Content Placeholder 4" descr="Graphical user interface, website&#10;&#10;Description automatically generated">
            <a:extLst>
              <a:ext uri="{FF2B5EF4-FFF2-40B4-BE49-F238E27FC236}">
                <a16:creationId xmlns:a16="http://schemas.microsoft.com/office/drawing/2014/main" id="{EC50EB06-95BA-444A-80B0-77624FE0DCF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816926" y="2323429"/>
            <a:ext cx="8620886" cy="4278849"/>
          </a:xfrm>
        </p:spPr>
      </p:pic>
    </p:spTree>
    <p:extLst>
      <p:ext uri="{BB962C8B-B14F-4D97-AF65-F5344CB8AC3E}">
        <p14:creationId xmlns:p14="http://schemas.microsoft.com/office/powerpoint/2010/main" val="897048811"/>
      </p:ext>
    </p:extLst>
  </p:cSld>
  <p:clrMapOvr>
    <a:overrideClrMapping bg1="lt1" tx1="dk1" bg2="lt2" tx2="dk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5D7BE73-7B34-415A-B94D-059F77C31A5D}"/>
              </a:ext>
            </a:extLst>
          </p:cNvPr>
          <p:cNvSpPr>
            <a:spLocks noGrp="1"/>
          </p:cNvSpPr>
          <p:nvPr>
            <p:ph idx="1"/>
          </p:nvPr>
        </p:nvSpPr>
        <p:spPr>
          <a:xfrm>
            <a:off x="1104293" y="2041043"/>
            <a:ext cx="8946541" cy="4195481"/>
          </a:xfrm>
        </p:spPr>
        <p:txBody>
          <a:bodyPr>
            <a:normAutofit/>
          </a:bodyPr>
          <a:lstStyle/>
          <a:p>
            <a:pPr marL="0" indent="0" algn="ctr">
              <a:buNone/>
            </a:pPr>
            <a:endParaRPr lang="en-US" sz="7200" dirty="0"/>
          </a:p>
          <a:p>
            <a:pPr marL="0" indent="0" algn="ctr">
              <a:buNone/>
            </a:pPr>
            <a:r>
              <a:rPr lang="en-US" sz="7200" dirty="0"/>
              <a:t>The END</a:t>
            </a:r>
          </a:p>
        </p:txBody>
      </p:sp>
    </p:spTree>
    <p:extLst>
      <p:ext uri="{BB962C8B-B14F-4D97-AF65-F5344CB8AC3E}">
        <p14:creationId xmlns:p14="http://schemas.microsoft.com/office/powerpoint/2010/main" val="3159331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E267BEDD-DA03-4290-AAAD-B4E82EECB1F2}"/>
              </a:ext>
            </a:extLst>
          </p:cNvPr>
          <p:cNvSpPr>
            <a:spLocks noGrp="1"/>
          </p:cNvSpPr>
          <p:nvPr>
            <p:ph type="title"/>
          </p:nvPr>
        </p:nvSpPr>
        <p:spPr>
          <a:xfrm>
            <a:off x="1103312" y="452718"/>
            <a:ext cx="8947522" cy="1400530"/>
          </a:xfrm>
        </p:spPr>
        <p:txBody>
          <a:bodyPr anchor="ctr">
            <a:normAutofit/>
          </a:bodyPr>
          <a:lstStyle/>
          <a:p>
            <a:endParaRPr lang="en-US">
              <a:solidFill>
                <a:srgbClr val="FFFFFF"/>
              </a:solidFill>
            </a:endParaRPr>
          </a:p>
        </p:txBody>
      </p:sp>
      <p:sp>
        <p:nvSpPr>
          <p:cNvPr id="3" name="Content Placeholder 2">
            <a:extLst>
              <a:ext uri="{FF2B5EF4-FFF2-40B4-BE49-F238E27FC236}">
                <a16:creationId xmlns:a16="http://schemas.microsoft.com/office/drawing/2014/main" id="{2E932CA8-27ED-4FA3-AB60-3F71C22C9CA0}"/>
              </a:ext>
            </a:extLst>
          </p:cNvPr>
          <p:cNvSpPr>
            <a:spLocks noGrp="1"/>
          </p:cNvSpPr>
          <p:nvPr>
            <p:ph idx="1"/>
          </p:nvPr>
        </p:nvSpPr>
        <p:spPr>
          <a:xfrm>
            <a:off x="1103312" y="2763520"/>
            <a:ext cx="8946541" cy="3484879"/>
          </a:xfrm>
        </p:spPr>
        <p:txBody>
          <a:bodyPr>
            <a:normAutofit/>
          </a:bodyPr>
          <a:lstStyle/>
          <a:p>
            <a:r>
              <a:rPr lang="en-US" b="1" i="0" u="none" strike="noStrike" baseline="0" dirty="0">
                <a:solidFill>
                  <a:srgbClr val="000000"/>
                </a:solidFill>
              </a:rPr>
              <a:t> </a:t>
            </a:r>
            <a:r>
              <a:rPr lang="en-US" b="1" i="0" u="none" strike="noStrike" baseline="0" dirty="0">
                <a:latin typeface="Arial" panose="020B0604020202020204" pitchFamily="34" charset="0"/>
              </a:rPr>
              <a:t>What is CBIR ?</a:t>
            </a:r>
          </a:p>
          <a:p>
            <a:r>
              <a:rPr lang="en-US" sz="2000" b="1" i="0" u="none" strike="noStrike" baseline="0" dirty="0">
                <a:latin typeface="Arial" panose="020B0604020202020204" pitchFamily="34" charset="0"/>
              </a:rPr>
              <a:t>What is CBVR ?</a:t>
            </a:r>
            <a:endParaRPr lang="en-US" b="1" i="0" u="none" strike="noStrike" baseline="0" dirty="0"/>
          </a:p>
          <a:p>
            <a:r>
              <a:rPr lang="en-US" b="1" i="0" u="none" strike="noStrike" baseline="0" dirty="0"/>
              <a:t>multimedia techniques</a:t>
            </a:r>
            <a:endParaRPr lang="en-US" sz="1800" b="1" i="0" u="none" strike="noStrike" baseline="0" dirty="0">
              <a:solidFill>
                <a:srgbClr val="000000"/>
              </a:solidFill>
            </a:endParaRPr>
          </a:p>
          <a:p>
            <a:r>
              <a:rPr lang="en-US" b="1" i="0" u="none" strike="noStrike" baseline="0" dirty="0">
                <a:solidFill>
                  <a:srgbClr val="000000"/>
                </a:solidFill>
              </a:rPr>
              <a:t>Our project </a:t>
            </a:r>
          </a:p>
          <a:p>
            <a:pPr marL="0" indent="0">
              <a:buNone/>
            </a:pPr>
            <a:endParaRPr lang="en-US" b="0" i="0" u="none" strike="noStrike" baseline="0" dirty="0"/>
          </a:p>
          <a:p>
            <a:endParaRPr lang="en-US" dirty="0"/>
          </a:p>
        </p:txBody>
      </p:sp>
    </p:spTree>
    <p:extLst>
      <p:ext uri="{BB962C8B-B14F-4D97-AF65-F5344CB8AC3E}">
        <p14:creationId xmlns:p14="http://schemas.microsoft.com/office/powerpoint/2010/main" val="3934421256"/>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14D23A52-29ED-4617-B6DB-4B34EB0FB8B6}"/>
              </a:ext>
            </a:extLst>
          </p:cNvPr>
          <p:cNvSpPr>
            <a:spLocks noGrp="1"/>
          </p:cNvSpPr>
          <p:nvPr>
            <p:ph type="title"/>
          </p:nvPr>
        </p:nvSpPr>
        <p:spPr>
          <a:xfrm>
            <a:off x="1103312" y="361537"/>
            <a:ext cx="8947522" cy="1400530"/>
          </a:xfrm>
        </p:spPr>
        <p:txBody>
          <a:bodyPr anchor="ctr">
            <a:normAutofit/>
          </a:bodyPr>
          <a:lstStyle/>
          <a:p>
            <a:br>
              <a:rPr lang="en-US" sz="3900" b="0" i="0" u="none" strike="noStrike" baseline="0" dirty="0">
                <a:solidFill>
                  <a:srgbClr val="FFFFFF"/>
                </a:solidFill>
                <a:latin typeface="Arial" panose="020B0604020202020204" pitchFamily="34" charset="0"/>
              </a:rPr>
            </a:br>
            <a:r>
              <a:rPr lang="en-US" sz="3900" dirty="0">
                <a:solidFill>
                  <a:srgbClr val="FFFFFF"/>
                </a:solidFill>
                <a:latin typeface="Arial" panose="020B0604020202020204" pitchFamily="34" charset="0"/>
              </a:rPr>
              <a:t>Content-Based Image Retrieval (</a:t>
            </a:r>
            <a:r>
              <a:rPr lang="en-US" sz="3900" b="0" i="0" u="none" strike="noStrike" baseline="0" dirty="0">
                <a:solidFill>
                  <a:srgbClr val="FFFFFF"/>
                </a:solidFill>
                <a:latin typeface="Arial" panose="020B0604020202020204" pitchFamily="34" charset="0"/>
              </a:rPr>
              <a:t>CBIR)</a:t>
            </a:r>
            <a:endParaRPr lang="en-US" sz="3900" dirty="0">
              <a:solidFill>
                <a:srgbClr val="FFFFFF"/>
              </a:solidFill>
            </a:endParaRPr>
          </a:p>
        </p:txBody>
      </p:sp>
      <p:sp>
        <p:nvSpPr>
          <p:cNvPr id="3" name="Content Placeholder 2">
            <a:extLst>
              <a:ext uri="{FF2B5EF4-FFF2-40B4-BE49-F238E27FC236}">
                <a16:creationId xmlns:a16="http://schemas.microsoft.com/office/drawing/2014/main" id="{D9FDF826-F7E4-4D02-BDCE-986FCAD9766A}"/>
              </a:ext>
            </a:extLst>
          </p:cNvPr>
          <p:cNvSpPr>
            <a:spLocks noGrp="1"/>
          </p:cNvSpPr>
          <p:nvPr>
            <p:ph idx="1"/>
          </p:nvPr>
        </p:nvSpPr>
        <p:spPr>
          <a:xfrm>
            <a:off x="914400" y="2543530"/>
            <a:ext cx="10687792" cy="3861752"/>
          </a:xfrm>
        </p:spPr>
        <p:txBody>
          <a:bodyPr>
            <a:normAutofit/>
          </a:bodyPr>
          <a:lstStyle/>
          <a:p>
            <a:r>
              <a:rPr lang="en-US" dirty="0">
                <a:latin typeface="Arial" panose="020B0604020202020204" pitchFamily="34" charset="0"/>
              </a:rPr>
              <a:t>also known as query by image content </a:t>
            </a:r>
            <a:r>
              <a:rPr lang="en-US" b="1" dirty="0">
                <a:latin typeface="Arial" panose="020B0604020202020204" pitchFamily="34" charset="0"/>
              </a:rPr>
              <a:t>(QBIC</a:t>
            </a:r>
            <a:r>
              <a:rPr lang="en-US" dirty="0">
                <a:latin typeface="Arial" panose="020B0604020202020204" pitchFamily="34" charset="0"/>
              </a:rPr>
              <a:t>)</a:t>
            </a:r>
          </a:p>
          <a:p>
            <a:r>
              <a:rPr lang="en-US" dirty="0">
                <a:latin typeface="Arial" panose="020B0604020202020204" pitchFamily="34" charset="0"/>
              </a:rPr>
              <a:t>It is the application of computer vision techniques to the image retrieval problem, that is, the problem of searching for digital images in large database, </a:t>
            </a:r>
            <a:r>
              <a:rPr lang="en-US" b="0" i="0" u="none" strike="noStrike" baseline="0" dirty="0">
                <a:latin typeface="Arial" panose="020B0604020202020204" pitchFamily="34" charset="0"/>
              </a:rPr>
              <a:t>Images have rich content. </a:t>
            </a:r>
          </a:p>
          <a:p>
            <a:r>
              <a:rPr lang="en-US" b="0" i="0" u="none" strike="noStrike" baseline="0" dirty="0">
                <a:latin typeface="Arial" panose="020B0604020202020204" pitchFamily="34" charset="0"/>
              </a:rPr>
              <a:t>This content can be extracted as various content features:</a:t>
            </a:r>
          </a:p>
          <a:p>
            <a:pPr marL="0" indent="0">
              <a:buNone/>
            </a:pPr>
            <a:r>
              <a:rPr lang="en-US" b="0" i="0" u="none" strike="noStrike" baseline="0" dirty="0">
                <a:latin typeface="Arial" panose="020B0604020202020204" pitchFamily="34" charset="0"/>
              </a:rPr>
              <a:t>		–Mean color, Color Histogram … etc.</a:t>
            </a:r>
          </a:p>
          <a:p>
            <a:r>
              <a:rPr lang="en-US" b="0" i="0" u="none" strike="noStrike" baseline="0" dirty="0">
                <a:latin typeface="Arial" panose="020B0604020202020204" pitchFamily="34" charset="0"/>
              </a:rPr>
              <a:t>Take the responsibility of forming the query away from the user.</a:t>
            </a:r>
          </a:p>
          <a:p>
            <a:r>
              <a:rPr lang="en-US" b="0" i="0" u="none" strike="noStrike" baseline="0" dirty="0">
                <a:latin typeface="Arial" panose="020B0604020202020204" pitchFamily="34" charset="0"/>
              </a:rPr>
              <a:t>Each image will now be described by its own features.</a:t>
            </a:r>
          </a:p>
          <a:p>
            <a:endParaRPr lang="en-US" dirty="0"/>
          </a:p>
        </p:txBody>
      </p:sp>
    </p:spTree>
    <p:extLst>
      <p:ext uri="{BB962C8B-B14F-4D97-AF65-F5344CB8AC3E}">
        <p14:creationId xmlns:p14="http://schemas.microsoft.com/office/powerpoint/2010/main" val="2300005352"/>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04705C71-E649-4FDB-89F2-C78E16994E34}"/>
              </a:ext>
            </a:extLst>
          </p:cNvPr>
          <p:cNvSpPr>
            <a:spLocks noGrp="1"/>
          </p:cNvSpPr>
          <p:nvPr>
            <p:ph type="title"/>
          </p:nvPr>
        </p:nvSpPr>
        <p:spPr>
          <a:xfrm>
            <a:off x="1103312" y="452718"/>
            <a:ext cx="8947522" cy="1400530"/>
          </a:xfrm>
        </p:spPr>
        <p:txBody>
          <a:bodyPr anchor="ctr">
            <a:normAutofit fontScale="90000"/>
          </a:bodyPr>
          <a:lstStyle/>
          <a:p>
            <a:br>
              <a:rPr lang="en-US" sz="4400" b="0" i="0" u="none" strike="noStrike" baseline="0" dirty="0">
                <a:solidFill>
                  <a:srgbClr val="FFFFFF"/>
                </a:solidFill>
                <a:latin typeface="Arial" panose="020B0604020202020204" pitchFamily="34" charset="0"/>
              </a:rPr>
            </a:br>
            <a:r>
              <a:rPr lang="en-US" sz="4000" dirty="0">
                <a:solidFill>
                  <a:srgbClr val="FFFFFF"/>
                </a:solidFill>
                <a:latin typeface="Arial" panose="020B0604020202020204" pitchFamily="34" charset="0"/>
              </a:rPr>
              <a:t>Content-Based Video Retrieval (</a:t>
            </a:r>
            <a:r>
              <a:rPr lang="en-US" sz="4000" b="0" i="0" u="none" strike="noStrike" baseline="0" dirty="0">
                <a:solidFill>
                  <a:srgbClr val="FFFFFF"/>
                </a:solidFill>
                <a:latin typeface="Arial" panose="020B0604020202020204" pitchFamily="34" charset="0"/>
              </a:rPr>
              <a:t>CBVR)</a:t>
            </a:r>
            <a:endParaRPr lang="en-US" sz="4000" dirty="0">
              <a:solidFill>
                <a:srgbClr val="FFFFFF"/>
              </a:solidFill>
            </a:endParaRPr>
          </a:p>
        </p:txBody>
      </p:sp>
      <p:sp>
        <p:nvSpPr>
          <p:cNvPr id="3" name="Content Placeholder 2">
            <a:extLst>
              <a:ext uri="{FF2B5EF4-FFF2-40B4-BE49-F238E27FC236}">
                <a16:creationId xmlns:a16="http://schemas.microsoft.com/office/drawing/2014/main" id="{95804FB9-1E5E-401D-B4F7-4B3DCD4194D0}"/>
              </a:ext>
            </a:extLst>
          </p:cNvPr>
          <p:cNvSpPr>
            <a:spLocks noGrp="1"/>
          </p:cNvSpPr>
          <p:nvPr>
            <p:ph idx="1"/>
          </p:nvPr>
        </p:nvSpPr>
        <p:spPr>
          <a:xfrm>
            <a:off x="1103312" y="2763520"/>
            <a:ext cx="10451379" cy="3641762"/>
          </a:xfrm>
        </p:spPr>
        <p:txBody>
          <a:bodyPr>
            <a:normAutofit/>
          </a:bodyPr>
          <a:lstStyle/>
          <a:p>
            <a:r>
              <a:rPr lang="en-US" b="0" i="0" dirty="0">
                <a:solidFill>
                  <a:srgbClr val="333333"/>
                </a:solidFill>
                <a:effectLst/>
                <a:latin typeface="Arial" panose="020B0604020202020204" pitchFamily="34" charset="0"/>
              </a:rPr>
              <a:t>Traditional video retrieval methods fail to meet technical challenges due to large and rapid growth of multimedia data</a:t>
            </a:r>
            <a:r>
              <a:rPr lang="en-US" dirty="0">
                <a:solidFill>
                  <a:srgbClr val="333333"/>
                </a:solidFill>
                <a:latin typeface="Arial" panose="020B0604020202020204" pitchFamily="34" charset="0"/>
              </a:rPr>
              <a:t>.</a:t>
            </a:r>
          </a:p>
          <a:p>
            <a:r>
              <a:rPr lang="en-US" b="0" i="0" dirty="0">
                <a:solidFill>
                  <a:srgbClr val="333333"/>
                </a:solidFill>
                <a:effectLst/>
                <a:latin typeface="Arial" panose="020B0604020202020204" pitchFamily="34" charset="0"/>
              </a:rPr>
              <a:t>The amount of lecture video data on the World Wide Web (WWW) is growing rapidly. Therefore, a more efficient method for video retrieval in WWW or within large video archives is urgently needed. </a:t>
            </a:r>
          </a:p>
          <a:p>
            <a:pPr algn="l"/>
            <a:r>
              <a:rPr lang="en-US" dirty="0">
                <a:solidFill>
                  <a:srgbClr val="333333"/>
                </a:solidFill>
                <a:latin typeface="Arial" panose="020B0604020202020204" pitchFamily="34" charset="0"/>
              </a:rPr>
              <a:t>Areas in which CBVR can be used: (Mass media / Forensic / Fingerprint &amp; DNA matching /Surveillance Systems)</a:t>
            </a:r>
          </a:p>
        </p:txBody>
      </p:sp>
    </p:spTree>
    <p:extLst>
      <p:ext uri="{BB962C8B-B14F-4D97-AF65-F5344CB8AC3E}">
        <p14:creationId xmlns:p14="http://schemas.microsoft.com/office/powerpoint/2010/main" val="3192974653"/>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5F09F710-2958-42F3-B4C2-72B673E60259}"/>
              </a:ext>
            </a:extLst>
          </p:cNvPr>
          <p:cNvSpPr>
            <a:spLocks noGrp="1"/>
          </p:cNvSpPr>
          <p:nvPr>
            <p:ph type="title"/>
          </p:nvPr>
        </p:nvSpPr>
        <p:spPr>
          <a:xfrm>
            <a:off x="1103312" y="452718"/>
            <a:ext cx="8947522" cy="1400530"/>
          </a:xfrm>
        </p:spPr>
        <p:txBody>
          <a:bodyPr anchor="ctr">
            <a:normAutofit/>
          </a:bodyPr>
          <a:lstStyle/>
          <a:p>
            <a:pPr algn="ctr"/>
            <a:r>
              <a:rPr lang="en-US" sz="4000" b="1" i="0" u="none" strike="noStrike" baseline="0" dirty="0">
                <a:solidFill>
                  <a:schemeClr val="bg1"/>
                </a:solidFill>
                <a:latin typeface="LiberationSerif-Bold"/>
              </a:rPr>
              <a:t>how CBVR systems work</a:t>
            </a:r>
            <a:endParaRPr lang="en-US" sz="4000" dirty="0">
              <a:solidFill>
                <a:schemeClr val="bg1"/>
              </a:solidFill>
            </a:endParaRPr>
          </a:p>
        </p:txBody>
      </p:sp>
      <p:sp>
        <p:nvSpPr>
          <p:cNvPr id="3" name="Content Placeholder 2">
            <a:extLst>
              <a:ext uri="{FF2B5EF4-FFF2-40B4-BE49-F238E27FC236}">
                <a16:creationId xmlns:a16="http://schemas.microsoft.com/office/drawing/2014/main" id="{94E89157-8679-40FF-A3C0-331B65523642}"/>
              </a:ext>
            </a:extLst>
          </p:cNvPr>
          <p:cNvSpPr>
            <a:spLocks noGrp="1"/>
          </p:cNvSpPr>
          <p:nvPr>
            <p:ph idx="1"/>
          </p:nvPr>
        </p:nvSpPr>
        <p:spPr>
          <a:xfrm>
            <a:off x="1103312" y="2695700"/>
            <a:ext cx="9334500" cy="3552700"/>
          </a:xfrm>
        </p:spPr>
        <p:txBody>
          <a:bodyPr>
            <a:normAutofit/>
          </a:bodyPr>
          <a:lstStyle/>
          <a:p>
            <a:r>
              <a:rPr lang="en-US" sz="2400" b="0" i="0" u="none" strike="noStrike" baseline="0" dirty="0">
                <a:latin typeface="LiberationSerif"/>
              </a:rPr>
              <a:t> Video Parsing: Manipulation of whole video for breakdown into key frames.</a:t>
            </a:r>
          </a:p>
          <a:p>
            <a:r>
              <a:rPr lang="en-US" sz="2400" b="0" i="0" u="none" strike="noStrike" baseline="0" dirty="0">
                <a:latin typeface="LiberationSerif"/>
              </a:rPr>
              <a:t>Video Indexing: Retrieving information about the video for indexing in a database.</a:t>
            </a:r>
          </a:p>
          <a:p>
            <a:r>
              <a:rPr lang="en-US" sz="2400" b="0" i="0" u="none" strike="noStrike" baseline="0" dirty="0">
                <a:latin typeface="LiberationSerif"/>
              </a:rPr>
              <a:t>Video Retrieval and browsing: Users access the database through queries or through interactions.</a:t>
            </a:r>
            <a:endParaRPr lang="en-US" sz="2400" dirty="0"/>
          </a:p>
        </p:txBody>
      </p:sp>
    </p:spTree>
    <p:extLst>
      <p:ext uri="{BB962C8B-B14F-4D97-AF65-F5344CB8AC3E}">
        <p14:creationId xmlns:p14="http://schemas.microsoft.com/office/powerpoint/2010/main" val="189783842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11D1AD56-932C-4572-9C68-D8C63D763843}"/>
              </a:ext>
            </a:extLst>
          </p:cNvPr>
          <p:cNvSpPr>
            <a:spLocks noGrp="1"/>
          </p:cNvSpPr>
          <p:nvPr>
            <p:ph type="title"/>
          </p:nvPr>
        </p:nvSpPr>
        <p:spPr>
          <a:xfrm>
            <a:off x="1103312" y="452718"/>
            <a:ext cx="8947522" cy="1400530"/>
          </a:xfrm>
        </p:spPr>
        <p:txBody>
          <a:bodyPr anchor="ctr">
            <a:normAutofit/>
          </a:bodyPr>
          <a:lstStyle/>
          <a:p>
            <a:br>
              <a:rPr lang="en-US" b="0" i="0" u="none" strike="noStrike" baseline="0">
                <a:solidFill>
                  <a:srgbClr val="FFFFFF"/>
                </a:solidFill>
              </a:rPr>
            </a:br>
            <a:r>
              <a:rPr lang="en-US" b="0" i="0" u="none" strike="noStrike" baseline="0">
                <a:solidFill>
                  <a:srgbClr val="FFFFFF"/>
                </a:solidFill>
              </a:rPr>
              <a:t> </a:t>
            </a:r>
            <a:r>
              <a:rPr lang="en-US" b="1" i="0" u="none" strike="noStrike" baseline="0">
                <a:solidFill>
                  <a:srgbClr val="FFFFFF"/>
                </a:solidFill>
              </a:rPr>
              <a:t>multimedia techniques </a:t>
            </a:r>
            <a:endParaRPr lang="en-US" b="1">
              <a:solidFill>
                <a:srgbClr val="FFFFFF"/>
              </a:solidFill>
            </a:endParaRPr>
          </a:p>
        </p:txBody>
      </p:sp>
      <p:sp>
        <p:nvSpPr>
          <p:cNvPr id="3" name="Content Placeholder 2">
            <a:extLst>
              <a:ext uri="{FF2B5EF4-FFF2-40B4-BE49-F238E27FC236}">
                <a16:creationId xmlns:a16="http://schemas.microsoft.com/office/drawing/2014/main" id="{BD1D2E86-7B52-4527-89BB-73CC72665F96}"/>
              </a:ext>
            </a:extLst>
          </p:cNvPr>
          <p:cNvSpPr>
            <a:spLocks noGrp="1"/>
          </p:cNvSpPr>
          <p:nvPr>
            <p:ph idx="1"/>
          </p:nvPr>
        </p:nvSpPr>
        <p:spPr>
          <a:xfrm>
            <a:off x="1103312" y="2603230"/>
            <a:ext cx="9683508" cy="3645169"/>
          </a:xfrm>
        </p:spPr>
        <p:txBody>
          <a:bodyPr>
            <a:normAutofit/>
          </a:bodyPr>
          <a:lstStyle/>
          <a:p>
            <a:r>
              <a:rPr lang="en-US" b="1" dirty="0"/>
              <a:t>Image's techniques</a:t>
            </a:r>
          </a:p>
          <a:p>
            <a:pPr marL="514350" indent="-514350">
              <a:buFont typeface="+mj-lt"/>
              <a:buAutoNum type="arabicPeriod"/>
            </a:pPr>
            <a:r>
              <a:rPr lang="en-US" b="1" dirty="0"/>
              <a:t>Mean color</a:t>
            </a:r>
          </a:p>
          <a:p>
            <a:pPr marL="514350" indent="-514350">
              <a:buFont typeface="+mj-lt"/>
              <a:buAutoNum type="arabicPeriod"/>
            </a:pPr>
            <a:r>
              <a:rPr lang="en-US" b="1" dirty="0"/>
              <a:t>Histogram</a:t>
            </a:r>
          </a:p>
          <a:p>
            <a:pPr marL="514350" indent="-514350">
              <a:buFont typeface="+mj-lt"/>
              <a:buAutoNum type="arabicPeriod"/>
            </a:pPr>
            <a:r>
              <a:rPr lang="en-US" b="1" dirty="0"/>
              <a:t>Color Layout</a:t>
            </a:r>
          </a:p>
          <a:p>
            <a:pPr marL="0" indent="0">
              <a:buNone/>
            </a:pPr>
            <a:endParaRPr lang="en-US" b="1" dirty="0"/>
          </a:p>
          <a:p>
            <a:r>
              <a:rPr lang="en-US" b="1" dirty="0"/>
              <a:t>Video's techniques</a:t>
            </a:r>
          </a:p>
          <a:p>
            <a:pPr marL="514350" indent="-514350">
              <a:buFont typeface="+mj-lt"/>
              <a:buAutoNum type="arabicPeriod"/>
            </a:pPr>
            <a:r>
              <a:rPr lang="en-US" b="1" dirty="0"/>
              <a:t>Histogram</a:t>
            </a:r>
          </a:p>
          <a:p>
            <a:pPr marL="0" indent="0">
              <a:buNone/>
            </a:pPr>
            <a:endParaRPr lang="en-US" dirty="0"/>
          </a:p>
          <a:p>
            <a:endParaRPr lang="en-US" b="0" dirty="0">
              <a:effectLst/>
              <a:latin typeface="Consolas" panose="020B0609020204030204" pitchFamily="49" charset="0"/>
            </a:endParaRP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91003284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6A9940CB-1477-40BC-BBCA-0E3FC016870B}"/>
              </a:ext>
            </a:extLst>
          </p:cNvPr>
          <p:cNvSpPr>
            <a:spLocks noGrp="1"/>
          </p:cNvSpPr>
          <p:nvPr>
            <p:ph type="title"/>
          </p:nvPr>
        </p:nvSpPr>
        <p:spPr>
          <a:xfrm>
            <a:off x="1103312" y="452718"/>
            <a:ext cx="8947522" cy="1400530"/>
          </a:xfrm>
        </p:spPr>
        <p:txBody>
          <a:bodyPr anchor="ctr">
            <a:normAutofit/>
          </a:bodyPr>
          <a:lstStyle/>
          <a:p>
            <a:pPr algn="ctr"/>
            <a:r>
              <a:rPr lang="en-US" b="1" dirty="0">
                <a:solidFill>
                  <a:schemeClr val="bg1"/>
                </a:solidFill>
              </a:rPr>
              <a:t>Image's techniques</a:t>
            </a:r>
            <a:endParaRPr lang="en-US" dirty="0">
              <a:solidFill>
                <a:srgbClr val="FFFFFF"/>
              </a:solidFill>
            </a:endParaRPr>
          </a:p>
        </p:txBody>
      </p:sp>
      <p:sp>
        <p:nvSpPr>
          <p:cNvPr id="3" name="Content Placeholder 2">
            <a:extLst>
              <a:ext uri="{FF2B5EF4-FFF2-40B4-BE49-F238E27FC236}">
                <a16:creationId xmlns:a16="http://schemas.microsoft.com/office/drawing/2014/main" id="{799FD6E5-21CE-4797-B8E7-4FA2DEF870F1}"/>
              </a:ext>
            </a:extLst>
          </p:cNvPr>
          <p:cNvSpPr>
            <a:spLocks noGrp="1"/>
          </p:cNvSpPr>
          <p:nvPr>
            <p:ph idx="1"/>
          </p:nvPr>
        </p:nvSpPr>
        <p:spPr>
          <a:xfrm>
            <a:off x="1103312" y="2763520"/>
            <a:ext cx="10020300" cy="3484879"/>
          </a:xfrm>
        </p:spPr>
        <p:txBody>
          <a:bodyPr>
            <a:normAutofit/>
          </a:bodyPr>
          <a:lstStyle/>
          <a:p>
            <a:r>
              <a:rPr lang="en-US" sz="2400" b="1" dirty="0"/>
              <a:t>Mean color:</a:t>
            </a:r>
          </a:p>
          <a:p>
            <a:pPr marL="0" indent="0">
              <a:buNone/>
            </a:pPr>
            <a:r>
              <a:rPr lang="en-US" dirty="0"/>
              <a:t>This technique depends on computing the distance between images based on the color similarity between them. For RGB images the mean color of pixels is computed by finding the average color of the pixels in each channel separately then finding the average between the three values that result from each channel.</a:t>
            </a:r>
          </a:p>
          <a:p>
            <a:pPr marL="0" indent="0">
              <a:buNone/>
            </a:pPr>
            <a:r>
              <a:rPr lang="en-US" dirty="0"/>
              <a:t> To get the most similar images to the input image ,the difference between the mean color the input image and each image in the database is computed then we apply a reasonable threshold to exclude the images with large distance.</a:t>
            </a:r>
          </a:p>
          <a:p>
            <a:pPr marL="0" indent="0">
              <a:buNone/>
            </a:pPr>
            <a:endParaRPr lang="en-US" sz="2100" b="1" dirty="0"/>
          </a:p>
          <a:p>
            <a:pPr marL="0" indent="0">
              <a:buNone/>
            </a:pPr>
            <a:endParaRPr lang="en-US" dirty="0"/>
          </a:p>
        </p:txBody>
      </p:sp>
    </p:spTree>
    <p:extLst>
      <p:ext uri="{BB962C8B-B14F-4D97-AF65-F5344CB8AC3E}">
        <p14:creationId xmlns:p14="http://schemas.microsoft.com/office/powerpoint/2010/main" val="120609273"/>
      </p:ext>
    </p:extLst>
  </p:cSld>
  <p:clrMapOvr>
    <a:overrideClrMapping bg1="lt1" tx1="dk1" bg2="lt2" tx2="dk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6F87C816-F38C-454D-923F-FC194BCF0C3D}"/>
              </a:ext>
            </a:extLst>
          </p:cNvPr>
          <p:cNvSpPr>
            <a:spLocks noGrp="1"/>
          </p:cNvSpPr>
          <p:nvPr>
            <p:ph type="title"/>
          </p:nvPr>
        </p:nvSpPr>
        <p:spPr>
          <a:xfrm>
            <a:off x="1103312" y="452718"/>
            <a:ext cx="8947522" cy="1400530"/>
          </a:xfrm>
        </p:spPr>
        <p:txBody>
          <a:bodyPr anchor="ctr">
            <a:normAutofit/>
          </a:bodyPr>
          <a:lstStyle/>
          <a:p>
            <a:pPr algn="ctr"/>
            <a:r>
              <a:rPr lang="en-US" b="1" dirty="0">
                <a:solidFill>
                  <a:schemeClr val="bg1"/>
                </a:solidFill>
              </a:rPr>
              <a:t>Image's techniques</a:t>
            </a:r>
            <a:endParaRPr lang="en-US" dirty="0">
              <a:solidFill>
                <a:srgbClr val="FFFFFF"/>
              </a:solidFill>
            </a:endParaRPr>
          </a:p>
        </p:txBody>
      </p:sp>
      <p:sp>
        <p:nvSpPr>
          <p:cNvPr id="3" name="Content Placeholder 2">
            <a:extLst>
              <a:ext uri="{FF2B5EF4-FFF2-40B4-BE49-F238E27FC236}">
                <a16:creationId xmlns:a16="http://schemas.microsoft.com/office/drawing/2014/main" id="{C6D37F39-CD64-4413-BBBE-DCF3552610ED}"/>
              </a:ext>
            </a:extLst>
          </p:cNvPr>
          <p:cNvSpPr>
            <a:spLocks noGrp="1"/>
          </p:cNvSpPr>
          <p:nvPr>
            <p:ph idx="1"/>
          </p:nvPr>
        </p:nvSpPr>
        <p:spPr>
          <a:xfrm>
            <a:off x="865806" y="2452349"/>
            <a:ext cx="10020300" cy="3641762"/>
          </a:xfrm>
        </p:spPr>
        <p:txBody>
          <a:bodyPr>
            <a:normAutofit/>
          </a:bodyPr>
          <a:lstStyle/>
          <a:p>
            <a:r>
              <a:rPr lang="en-US" sz="2400" b="1" dirty="0"/>
              <a:t>Histogram</a:t>
            </a:r>
          </a:p>
          <a:p>
            <a:pPr marL="0" indent="0">
              <a:buNone/>
            </a:pPr>
            <a:r>
              <a:rPr lang="en-US" sz="2400" b="0" i="0" dirty="0">
                <a:solidFill>
                  <a:srgbClr val="111111"/>
                </a:solidFill>
                <a:effectLst/>
                <a:latin typeface="SourceSansPro"/>
              </a:rPr>
              <a:t>A histogram is a graphical representation that organizes a group of data points into user-specified ranges. Similar in appearance to a </a:t>
            </a:r>
            <a:r>
              <a:rPr lang="en-US" sz="2400" b="1" i="0" dirty="0">
                <a:solidFill>
                  <a:srgbClr val="111111"/>
                </a:solidFill>
                <a:effectLst/>
                <a:latin typeface="SourceSansPro"/>
              </a:rPr>
              <a:t>bar graph </a:t>
            </a:r>
            <a:r>
              <a:rPr lang="en-US" sz="2400" b="0" i="0" dirty="0">
                <a:solidFill>
                  <a:srgbClr val="111111"/>
                </a:solidFill>
                <a:effectLst/>
                <a:latin typeface="SourceSansPro"/>
              </a:rPr>
              <a:t>, the histogram condenses a data series into an easily interpreted visual by taking many data points and grouping them into logical ranges or bins.</a:t>
            </a:r>
          </a:p>
          <a:p>
            <a:pPr marL="0" indent="0">
              <a:buNone/>
            </a:pPr>
            <a:endParaRPr lang="en-US" dirty="0"/>
          </a:p>
        </p:txBody>
      </p:sp>
      <p:pic>
        <p:nvPicPr>
          <p:cNvPr id="5" name="Picture 4">
            <a:extLst>
              <a:ext uri="{FF2B5EF4-FFF2-40B4-BE49-F238E27FC236}">
                <a16:creationId xmlns:a16="http://schemas.microsoft.com/office/drawing/2014/main" id="{ED9EB0D9-877E-4242-AF85-2D46CFB70A42}"/>
              </a:ext>
            </a:extLst>
          </p:cNvPr>
          <p:cNvPicPr>
            <a:picLocks noChangeAspect="1"/>
          </p:cNvPicPr>
          <p:nvPr/>
        </p:nvPicPr>
        <p:blipFill>
          <a:blip r:embed="rId2"/>
          <a:stretch>
            <a:fillRect/>
          </a:stretch>
        </p:blipFill>
        <p:spPr>
          <a:xfrm>
            <a:off x="4522416" y="4571839"/>
            <a:ext cx="7030192" cy="2059802"/>
          </a:xfrm>
          <a:prstGeom prst="rect">
            <a:avLst/>
          </a:prstGeom>
        </p:spPr>
      </p:pic>
    </p:spTree>
    <p:extLst>
      <p:ext uri="{BB962C8B-B14F-4D97-AF65-F5344CB8AC3E}">
        <p14:creationId xmlns:p14="http://schemas.microsoft.com/office/powerpoint/2010/main" val="3343968874"/>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4CD14DB-BB81-479F-A1FC-1C75640E9F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entury Gothic" panose="020B0502020202020204"/>
              <a:ea typeface="+mn-ea"/>
              <a:cs typeface="+mn-cs"/>
            </a:endParaRPr>
          </a:p>
        </p:txBody>
      </p:sp>
      <p:sp>
        <p:nvSpPr>
          <p:cNvPr id="10" name="Rectangle 9">
            <a:extLst>
              <a:ext uri="{FF2B5EF4-FFF2-40B4-BE49-F238E27FC236}">
                <a16:creationId xmlns:a16="http://schemas.microsoft.com/office/drawing/2014/main" id="{C943A91B-7CA7-4592-A975-73B1BF8C4C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Freeform 7">
            <a:extLst>
              <a:ext uri="{FF2B5EF4-FFF2-40B4-BE49-F238E27FC236}">
                <a16:creationId xmlns:a16="http://schemas.microsoft.com/office/drawing/2014/main" id="{EC471314-E46A-414B-8D91-74880E84F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entury Gothic" panose="020B0502020202020204"/>
              <a:ea typeface="+mn-ea"/>
              <a:cs typeface="+mn-cs"/>
            </a:endParaRPr>
          </a:p>
        </p:txBody>
      </p:sp>
      <p:sp useBgFill="1">
        <p:nvSpPr>
          <p:cNvPr id="14" name="Freeform: Shape 13">
            <a:extLst>
              <a:ext uri="{FF2B5EF4-FFF2-40B4-BE49-F238E27FC236}">
                <a16:creationId xmlns:a16="http://schemas.microsoft.com/office/drawing/2014/main" id="{6A681326-1C9D-44A3-A627-3871BDAE41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7" cy="5095933"/>
          </a:xfrm>
          <a:custGeom>
            <a:avLst/>
            <a:gdLst>
              <a:gd name="connsiteX0" fmla="*/ 0 w 12192417"/>
              <a:gd name="connsiteY0" fmla="*/ 0 h 5095933"/>
              <a:gd name="connsiteX1" fmla="*/ 71931 w 12192417"/>
              <a:gd name="connsiteY1" fmla="*/ 12261 h 5095933"/>
              <a:gd name="connsiteX2" fmla="*/ 282848 w 12192417"/>
              <a:gd name="connsiteY2" fmla="*/ 48343 h 5095933"/>
              <a:gd name="connsiteX3" fmla="*/ 436463 w 12192417"/>
              <a:gd name="connsiteY3" fmla="*/ 73565 h 5095933"/>
              <a:gd name="connsiteX4" fmla="*/ 619338 w 12192417"/>
              <a:gd name="connsiteY4" fmla="*/ 100188 h 5095933"/>
              <a:gd name="connsiteX5" fmla="*/ 836350 w 12192417"/>
              <a:gd name="connsiteY5" fmla="*/ 132066 h 5095933"/>
              <a:gd name="connsiteX6" fmla="*/ 1076527 w 12192417"/>
              <a:gd name="connsiteY6" fmla="*/ 165696 h 5095933"/>
              <a:gd name="connsiteX7" fmla="*/ 1347183 w 12192417"/>
              <a:gd name="connsiteY7" fmla="*/ 201077 h 5095933"/>
              <a:gd name="connsiteX8" fmla="*/ 1642222 w 12192417"/>
              <a:gd name="connsiteY8" fmla="*/ 238560 h 5095933"/>
              <a:gd name="connsiteX9" fmla="*/ 1962863 w 12192417"/>
              <a:gd name="connsiteY9" fmla="*/ 276043 h 5095933"/>
              <a:gd name="connsiteX10" fmla="*/ 2304231 w 12192417"/>
              <a:gd name="connsiteY10" fmla="*/ 314227 h 5095933"/>
              <a:gd name="connsiteX11" fmla="*/ 2672420 w 12192417"/>
              <a:gd name="connsiteY11" fmla="*/ 349608 h 5095933"/>
              <a:gd name="connsiteX12" fmla="*/ 3057677 w 12192417"/>
              <a:gd name="connsiteY12" fmla="*/ 383588 h 5095933"/>
              <a:gd name="connsiteX13" fmla="*/ 3464880 w 12192417"/>
              <a:gd name="connsiteY13" fmla="*/ 414415 h 5095933"/>
              <a:gd name="connsiteX14" fmla="*/ 3889151 w 12192417"/>
              <a:gd name="connsiteY14" fmla="*/ 443841 h 5095933"/>
              <a:gd name="connsiteX15" fmla="*/ 4331709 w 12192417"/>
              <a:gd name="connsiteY15" fmla="*/ 471515 h 5095933"/>
              <a:gd name="connsiteX16" fmla="*/ 4558475 w 12192417"/>
              <a:gd name="connsiteY16" fmla="*/ 481324 h 5095933"/>
              <a:gd name="connsiteX17" fmla="*/ 4790117 w 12192417"/>
              <a:gd name="connsiteY17" fmla="*/ 492183 h 5095933"/>
              <a:gd name="connsiteX18" fmla="*/ 5025417 w 12192417"/>
              <a:gd name="connsiteY18" fmla="*/ 502342 h 5095933"/>
              <a:gd name="connsiteX19" fmla="*/ 5261936 w 12192417"/>
              <a:gd name="connsiteY19" fmla="*/ 508998 h 5095933"/>
              <a:gd name="connsiteX20" fmla="*/ 5503331 w 12192417"/>
              <a:gd name="connsiteY20" fmla="*/ 514953 h 5095933"/>
              <a:gd name="connsiteX21" fmla="*/ 5747166 w 12192417"/>
              <a:gd name="connsiteY21" fmla="*/ 521259 h 5095933"/>
              <a:gd name="connsiteX22" fmla="*/ 5995876 w 12192417"/>
              <a:gd name="connsiteY22" fmla="*/ 525463 h 5095933"/>
              <a:gd name="connsiteX23" fmla="*/ 6247025 w 12192417"/>
              <a:gd name="connsiteY23" fmla="*/ 525463 h 5095933"/>
              <a:gd name="connsiteX24" fmla="*/ 6500612 w 12192417"/>
              <a:gd name="connsiteY24" fmla="*/ 527565 h 5095933"/>
              <a:gd name="connsiteX25" fmla="*/ 6756638 w 12192417"/>
              <a:gd name="connsiteY25" fmla="*/ 525463 h 5095933"/>
              <a:gd name="connsiteX26" fmla="*/ 7016321 w 12192417"/>
              <a:gd name="connsiteY26" fmla="*/ 521259 h 5095933"/>
              <a:gd name="connsiteX27" fmla="*/ 7276004 w 12192417"/>
              <a:gd name="connsiteY27" fmla="*/ 517406 h 5095933"/>
              <a:gd name="connsiteX28" fmla="*/ 7539344 w 12192417"/>
              <a:gd name="connsiteY28" fmla="*/ 508998 h 5095933"/>
              <a:gd name="connsiteX29" fmla="*/ 7805123 w 12192417"/>
              <a:gd name="connsiteY29" fmla="*/ 500241 h 5095933"/>
              <a:gd name="connsiteX30" fmla="*/ 8070902 w 12192417"/>
              <a:gd name="connsiteY30" fmla="*/ 490082 h 5095933"/>
              <a:gd name="connsiteX31" fmla="*/ 8339120 w 12192417"/>
              <a:gd name="connsiteY31" fmla="*/ 475719 h 5095933"/>
              <a:gd name="connsiteX32" fmla="*/ 8609775 w 12192417"/>
              <a:gd name="connsiteY32" fmla="*/ 458554 h 5095933"/>
              <a:gd name="connsiteX33" fmla="*/ 8881650 w 12192417"/>
              <a:gd name="connsiteY33" fmla="*/ 442089 h 5095933"/>
              <a:gd name="connsiteX34" fmla="*/ 9153525 w 12192417"/>
              <a:gd name="connsiteY34" fmla="*/ 421071 h 5095933"/>
              <a:gd name="connsiteX35" fmla="*/ 9429057 w 12192417"/>
              <a:gd name="connsiteY35" fmla="*/ 395849 h 5095933"/>
              <a:gd name="connsiteX36" fmla="*/ 9700932 w 12192417"/>
              <a:gd name="connsiteY36" fmla="*/ 370626 h 5095933"/>
              <a:gd name="connsiteX37" fmla="*/ 9977683 w 12192417"/>
              <a:gd name="connsiteY37" fmla="*/ 341551 h 5095933"/>
              <a:gd name="connsiteX38" fmla="*/ 10255654 w 12192417"/>
              <a:gd name="connsiteY38" fmla="*/ 309673 h 5095933"/>
              <a:gd name="connsiteX39" fmla="*/ 10529967 w 12192417"/>
              <a:gd name="connsiteY39" fmla="*/ 276043 h 5095933"/>
              <a:gd name="connsiteX40" fmla="*/ 10807938 w 12192417"/>
              <a:gd name="connsiteY40" fmla="*/ 236809 h 5095933"/>
              <a:gd name="connsiteX41" fmla="*/ 11084689 w 12192417"/>
              <a:gd name="connsiteY41" fmla="*/ 194772 h 5095933"/>
              <a:gd name="connsiteX42" fmla="*/ 11362660 w 12192417"/>
              <a:gd name="connsiteY42" fmla="*/ 153085 h 5095933"/>
              <a:gd name="connsiteX43" fmla="*/ 11639411 w 12192417"/>
              <a:gd name="connsiteY43" fmla="*/ 104392 h 5095933"/>
              <a:gd name="connsiteX44" fmla="*/ 11914944 w 12192417"/>
              <a:gd name="connsiteY44" fmla="*/ 54648 h 5095933"/>
              <a:gd name="connsiteX45" fmla="*/ 12191695 w 12192417"/>
              <a:gd name="connsiteY45" fmla="*/ 2452 h 5095933"/>
              <a:gd name="connsiteX46" fmla="*/ 12191695 w 12192417"/>
              <a:gd name="connsiteY46" fmla="*/ 2162231 h 5095933"/>
              <a:gd name="connsiteX47" fmla="*/ 12192417 w 12192417"/>
              <a:gd name="connsiteY47" fmla="*/ 2162231 h 5095933"/>
              <a:gd name="connsiteX48" fmla="*/ 12192417 w 12192417"/>
              <a:gd name="connsiteY48" fmla="*/ 5095933 h 5095933"/>
              <a:gd name="connsiteX49" fmla="*/ 0 w 12192417"/>
              <a:gd name="connsiteY49" fmla="*/ 5095933 h 5095933"/>
              <a:gd name="connsiteX50" fmla="*/ 0 w 12192417"/>
              <a:gd name="connsiteY50" fmla="*/ 2791958 h 5095933"/>
              <a:gd name="connsiteX51" fmla="*/ 0 w 12192417"/>
              <a:gd name="connsiteY51" fmla="*/ 2162231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2192417" h="5095933">
                <a:moveTo>
                  <a:pt x="0" y="0"/>
                </a:moveTo>
                <a:lnTo>
                  <a:pt x="71931" y="12261"/>
                </a:lnTo>
                <a:lnTo>
                  <a:pt x="282848" y="48343"/>
                </a:lnTo>
                <a:lnTo>
                  <a:pt x="436463" y="73565"/>
                </a:lnTo>
                <a:lnTo>
                  <a:pt x="619338" y="100188"/>
                </a:lnTo>
                <a:lnTo>
                  <a:pt x="836350" y="132066"/>
                </a:lnTo>
                <a:lnTo>
                  <a:pt x="1076527" y="165696"/>
                </a:lnTo>
                <a:lnTo>
                  <a:pt x="1347183" y="201077"/>
                </a:lnTo>
                <a:lnTo>
                  <a:pt x="1642222" y="238560"/>
                </a:lnTo>
                <a:lnTo>
                  <a:pt x="1962863" y="276043"/>
                </a:lnTo>
                <a:lnTo>
                  <a:pt x="2304231" y="314227"/>
                </a:lnTo>
                <a:lnTo>
                  <a:pt x="2672420" y="349608"/>
                </a:lnTo>
                <a:lnTo>
                  <a:pt x="3057677" y="383588"/>
                </a:lnTo>
                <a:lnTo>
                  <a:pt x="3464880" y="414415"/>
                </a:lnTo>
                <a:lnTo>
                  <a:pt x="3889151" y="443841"/>
                </a:lnTo>
                <a:lnTo>
                  <a:pt x="4331709" y="471515"/>
                </a:lnTo>
                <a:lnTo>
                  <a:pt x="4558475" y="481324"/>
                </a:lnTo>
                <a:lnTo>
                  <a:pt x="4790117" y="492183"/>
                </a:lnTo>
                <a:lnTo>
                  <a:pt x="5025417" y="502342"/>
                </a:lnTo>
                <a:lnTo>
                  <a:pt x="5261936" y="508998"/>
                </a:lnTo>
                <a:lnTo>
                  <a:pt x="5503331" y="514953"/>
                </a:lnTo>
                <a:lnTo>
                  <a:pt x="5747166" y="521259"/>
                </a:lnTo>
                <a:lnTo>
                  <a:pt x="5995876" y="525463"/>
                </a:lnTo>
                <a:lnTo>
                  <a:pt x="6247025" y="525463"/>
                </a:lnTo>
                <a:lnTo>
                  <a:pt x="6500612" y="527565"/>
                </a:lnTo>
                <a:lnTo>
                  <a:pt x="6756638" y="525463"/>
                </a:lnTo>
                <a:lnTo>
                  <a:pt x="7016321" y="521259"/>
                </a:lnTo>
                <a:lnTo>
                  <a:pt x="7276004" y="517406"/>
                </a:lnTo>
                <a:lnTo>
                  <a:pt x="7539344" y="508998"/>
                </a:lnTo>
                <a:lnTo>
                  <a:pt x="7805123" y="500241"/>
                </a:lnTo>
                <a:lnTo>
                  <a:pt x="8070902" y="490082"/>
                </a:lnTo>
                <a:lnTo>
                  <a:pt x="8339120" y="475719"/>
                </a:lnTo>
                <a:lnTo>
                  <a:pt x="8609775" y="458554"/>
                </a:lnTo>
                <a:lnTo>
                  <a:pt x="8881650" y="442089"/>
                </a:lnTo>
                <a:lnTo>
                  <a:pt x="9153525" y="421071"/>
                </a:lnTo>
                <a:lnTo>
                  <a:pt x="9429057" y="395849"/>
                </a:lnTo>
                <a:lnTo>
                  <a:pt x="9700932" y="370626"/>
                </a:lnTo>
                <a:lnTo>
                  <a:pt x="9977683" y="341551"/>
                </a:lnTo>
                <a:lnTo>
                  <a:pt x="10255654" y="309673"/>
                </a:lnTo>
                <a:lnTo>
                  <a:pt x="10529967" y="276043"/>
                </a:lnTo>
                <a:lnTo>
                  <a:pt x="10807938" y="236809"/>
                </a:lnTo>
                <a:lnTo>
                  <a:pt x="11084689" y="194772"/>
                </a:lnTo>
                <a:lnTo>
                  <a:pt x="11362660" y="153085"/>
                </a:lnTo>
                <a:lnTo>
                  <a:pt x="11639411" y="104392"/>
                </a:lnTo>
                <a:lnTo>
                  <a:pt x="11914944" y="54648"/>
                </a:lnTo>
                <a:lnTo>
                  <a:pt x="12191695" y="2452"/>
                </a:lnTo>
                <a:lnTo>
                  <a:pt x="12191695" y="2162231"/>
                </a:lnTo>
                <a:lnTo>
                  <a:pt x="12192417" y="2162231"/>
                </a:lnTo>
                <a:lnTo>
                  <a:pt x="12192417" y="5095933"/>
                </a:lnTo>
                <a:lnTo>
                  <a:pt x="0" y="5095933"/>
                </a:lnTo>
                <a:lnTo>
                  <a:pt x="0" y="2791958"/>
                </a:lnTo>
                <a:lnTo>
                  <a:pt x="0" y="2162231"/>
                </a:lnTo>
                <a:close/>
              </a:path>
            </a:pathLst>
          </a:custGeom>
          <a:ln>
            <a:noFill/>
          </a:ln>
        </p:spPr>
      </p:sp>
      <p:sp>
        <p:nvSpPr>
          <p:cNvPr id="2" name="Title 1">
            <a:extLst>
              <a:ext uri="{FF2B5EF4-FFF2-40B4-BE49-F238E27FC236}">
                <a16:creationId xmlns:a16="http://schemas.microsoft.com/office/drawing/2014/main" id="{5A03A9BC-3F48-4A20-9936-3C64B7FA507B}"/>
              </a:ext>
            </a:extLst>
          </p:cNvPr>
          <p:cNvSpPr>
            <a:spLocks noGrp="1"/>
          </p:cNvSpPr>
          <p:nvPr>
            <p:ph type="title"/>
          </p:nvPr>
        </p:nvSpPr>
        <p:spPr>
          <a:xfrm>
            <a:off x="1103312" y="452718"/>
            <a:ext cx="8947522" cy="1400530"/>
          </a:xfrm>
        </p:spPr>
        <p:txBody>
          <a:bodyPr anchor="ctr">
            <a:normAutofit/>
          </a:bodyPr>
          <a:lstStyle/>
          <a:p>
            <a:pPr algn="ctr"/>
            <a:r>
              <a:rPr lang="en-US" b="1" dirty="0">
                <a:solidFill>
                  <a:schemeClr val="bg1"/>
                </a:solidFill>
              </a:rPr>
              <a:t>Image's techniques</a:t>
            </a:r>
            <a:endParaRPr lang="en-US" dirty="0">
              <a:solidFill>
                <a:srgbClr val="FFFFFF"/>
              </a:solidFill>
            </a:endParaRPr>
          </a:p>
        </p:txBody>
      </p:sp>
      <p:sp>
        <p:nvSpPr>
          <p:cNvPr id="3" name="Content Placeholder 2">
            <a:extLst>
              <a:ext uri="{FF2B5EF4-FFF2-40B4-BE49-F238E27FC236}">
                <a16:creationId xmlns:a16="http://schemas.microsoft.com/office/drawing/2014/main" id="{58A9EAAA-946E-4225-98A7-503B3E7AD6C8}"/>
              </a:ext>
            </a:extLst>
          </p:cNvPr>
          <p:cNvSpPr>
            <a:spLocks noGrp="1"/>
          </p:cNvSpPr>
          <p:nvPr>
            <p:ph idx="1"/>
          </p:nvPr>
        </p:nvSpPr>
        <p:spPr>
          <a:xfrm>
            <a:off x="1317068" y="2453135"/>
            <a:ext cx="8946541" cy="3484879"/>
          </a:xfrm>
        </p:spPr>
        <p:txBody>
          <a:bodyPr>
            <a:normAutofit/>
          </a:bodyPr>
          <a:lstStyle/>
          <a:p>
            <a:r>
              <a:rPr lang="en-US" sz="2400" b="1" dirty="0"/>
              <a:t>Color Layout</a:t>
            </a:r>
          </a:p>
          <a:p>
            <a:pPr marL="0" indent="0">
              <a:buNone/>
            </a:pPr>
            <a:r>
              <a:rPr lang="en-US" sz="2400" dirty="0"/>
              <a:t>This technique is like histogram-based technique except it solves the problem of getting results of images with a low histogram distance value but with a different contents.</a:t>
            </a:r>
          </a:p>
          <a:p>
            <a:pPr marL="0" indent="0">
              <a:buNone/>
            </a:pPr>
            <a:r>
              <a:rPr lang="en-US" sz="2400" dirty="0"/>
              <a:t>Divide whole image into sub-blocks then Extract features from each sub-block, divide into regions based on color feature concentration.</a:t>
            </a:r>
          </a:p>
          <a:p>
            <a:pPr marL="0" indent="0">
              <a:buNone/>
            </a:pPr>
            <a:endParaRPr lang="en-US" sz="2400" dirty="0"/>
          </a:p>
          <a:p>
            <a:pPr marL="0" indent="0">
              <a:buNone/>
            </a:pPr>
            <a:endParaRPr lang="en-US" dirty="0"/>
          </a:p>
        </p:txBody>
      </p:sp>
    </p:spTree>
    <p:extLst>
      <p:ext uri="{BB962C8B-B14F-4D97-AF65-F5344CB8AC3E}">
        <p14:creationId xmlns:p14="http://schemas.microsoft.com/office/powerpoint/2010/main" val="3399107746"/>
      </p:ext>
    </p:extLst>
  </p:cSld>
  <p:clrMapOvr>
    <a:overrideClrMapping bg1="lt1" tx1="dk1" bg2="lt2" tx2="dk2" accent1="accent1" accent2="accent2" accent3="accent3" accent4="accent4" accent5="accent5" accent6="accent6" hlink="hlink" folHlink="folHlink"/>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docProps/app.xml><?xml version="1.0" encoding="utf-8"?>
<Properties xmlns="http://schemas.openxmlformats.org/officeDocument/2006/extended-properties" xmlns:vt="http://schemas.openxmlformats.org/officeDocument/2006/docPropsVTypes">
  <Template>Ion</Template>
  <TotalTime>297</TotalTime>
  <Words>573</Words>
  <Application>Microsoft Office PowerPoint</Application>
  <PresentationFormat>Widescreen</PresentationFormat>
  <Paragraphs>62</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Century Gothic</vt:lpstr>
      <vt:lpstr>Consolas</vt:lpstr>
      <vt:lpstr>LiberationSerif</vt:lpstr>
      <vt:lpstr>LiberationSerif-Bold</vt:lpstr>
      <vt:lpstr>SourceSansPro</vt:lpstr>
      <vt:lpstr>Wingdings 3</vt:lpstr>
      <vt:lpstr>Ion</vt:lpstr>
      <vt:lpstr>Image And Video Retrieval System</vt:lpstr>
      <vt:lpstr>PowerPoint Presentation</vt:lpstr>
      <vt:lpstr> Content-Based Image Retrieval (CBIR)</vt:lpstr>
      <vt:lpstr> Content-Based Video Retrieval (CBVR)</vt:lpstr>
      <vt:lpstr>how CBVR systems work</vt:lpstr>
      <vt:lpstr>  multimedia techniques </vt:lpstr>
      <vt:lpstr>Image's techniques</vt:lpstr>
      <vt:lpstr>Image's techniques</vt:lpstr>
      <vt:lpstr>Image's techniques</vt:lpstr>
      <vt:lpstr> Example: Color layout</vt:lpstr>
      <vt:lpstr>Video's techniques</vt:lpstr>
      <vt:lpstr>Our project </vt:lpstr>
      <vt:lpstr>project implementation</vt:lpstr>
      <vt:lpstr>GUI</vt:lpstr>
      <vt:lpstr>Examples</vt:lpstr>
      <vt:lpstr>Examples</vt:lpstr>
      <vt:lpstr>Examples</vt:lpstr>
      <vt:lpstr>Examples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mohamed abdelazeem</dc:creator>
  <cp:lastModifiedBy>mohamed abdelazeem</cp:lastModifiedBy>
  <cp:revision>25</cp:revision>
  <dcterms:created xsi:type="dcterms:W3CDTF">2021-06-12T12:20:37Z</dcterms:created>
  <dcterms:modified xsi:type="dcterms:W3CDTF">2021-06-12T18:49:29Z</dcterms:modified>
</cp:coreProperties>
</file>

<file path=docProps/thumbnail.jpeg>
</file>